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charts/chart1.xml" ContentType="application/vnd.openxmlformats-officedocument.drawingml.char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8"/>
  </p:notesMasterIdLst>
  <p:sldIdLst>
    <p:sldId id="530" r:id="rId2"/>
    <p:sldId id="623" r:id="rId3"/>
    <p:sldId id="635" r:id="rId4"/>
    <p:sldId id="644" r:id="rId5"/>
    <p:sldId id="543" r:id="rId6"/>
    <p:sldId id="541" r:id="rId7"/>
    <p:sldId id="620" r:id="rId8"/>
    <p:sldId id="539" r:id="rId9"/>
    <p:sldId id="534" r:id="rId10"/>
    <p:sldId id="537" r:id="rId11"/>
    <p:sldId id="542" r:id="rId12"/>
    <p:sldId id="622" r:id="rId13"/>
    <p:sldId id="638" r:id="rId14"/>
    <p:sldId id="639" r:id="rId15"/>
    <p:sldId id="540" r:id="rId16"/>
    <p:sldId id="643" r:id="rId17"/>
  </p:sldIdLst>
  <p:sldSz cx="9144000" cy="5143500" type="screen16x9"/>
  <p:notesSz cx="6858000" cy="9144000"/>
  <p:defaultTextStyle>
    <a:defPPr>
      <a:defRPr lang="en-US"/>
    </a:defPPr>
    <a:lvl1pPr marL="0" algn="l" defTabSz="816192" rtl="0" eaLnBrk="1" latinLnBrk="0" hangingPunct="1">
      <a:defRPr sz="1600" kern="1200">
        <a:solidFill>
          <a:schemeClr val="tx1"/>
        </a:solidFill>
        <a:latin typeface="+mn-lt"/>
        <a:ea typeface="+mn-ea"/>
        <a:cs typeface="+mn-cs"/>
      </a:defRPr>
    </a:lvl1pPr>
    <a:lvl2pPr marL="408096" algn="l" defTabSz="816192" rtl="0" eaLnBrk="1" latinLnBrk="0" hangingPunct="1">
      <a:defRPr sz="1600" kern="1200">
        <a:solidFill>
          <a:schemeClr val="tx1"/>
        </a:solidFill>
        <a:latin typeface="+mn-lt"/>
        <a:ea typeface="+mn-ea"/>
        <a:cs typeface="+mn-cs"/>
      </a:defRPr>
    </a:lvl2pPr>
    <a:lvl3pPr marL="816192" algn="l" defTabSz="816192" rtl="0" eaLnBrk="1" latinLnBrk="0" hangingPunct="1">
      <a:defRPr sz="1600" kern="1200">
        <a:solidFill>
          <a:schemeClr val="tx1"/>
        </a:solidFill>
        <a:latin typeface="+mn-lt"/>
        <a:ea typeface="+mn-ea"/>
        <a:cs typeface="+mn-cs"/>
      </a:defRPr>
    </a:lvl3pPr>
    <a:lvl4pPr marL="1224288" algn="l" defTabSz="816192" rtl="0" eaLnBrk="1" latinLnBrk="0" hangingPunct="1">
      <a:defRPr sz="1600" kern="1200">
        <a:solidFill>
          <a:schemeClr val="tx1"/>
        </a:solidFill>
        <a:latin typeface="+mn-lt"/>
        <a:ea typeface="+mn-ea"/>
        <a:cs typeface="+mn-cs"/>
      </a:defRPr>
    </a:lvl4pPr>
    <a:lvl5pPr marL="1632388" algn="l" defTabSz="816192" rtl="0" eaLnBrk="1" latinLnBrk="0" hangingPunct="1">
      <a:defRPr sz="1600" kern="1200">
        <a:solidFill>
          <a:schemeClr val="tx1"/>
        </a:solidFill>
        <a:latin typeface="+mn-lt"/>
        <a:ea typeface="+mn-ea"/>
        <a:cs typeface="+mn-cs"/>
      </a:defRPr>
    </a:lvl5pPr>
    <a:lvl6pPr marL="2040484" algn="l" defTabSz="816192" rtl="0" eaLnBrk="1" latinLnBrk="0" hangingPunct="1">
      <a:defRPr sz="1600" kern="1200">
        <a:solidFill>
          <a:schemeClr val="tx1"/>
        </a:solidFill>
        <a:latin typeface="+mn-lt"/>
        <a:ea typeface="+mn-ea"/>
        <a:cs typeface="+mn-cs"/>
      </a:defRPr>
    </a:lvl6pPr>
    <a:lvl7pPr marL="2448580" algn="l" defTabSz="816192" rtl="0" eaLnBrk="1" latinLnBrk="0" hangingPunct="1">
      <a:defRPr sz="1600" kern="1200">
        <a:solidFill>
          <a:schemeClr val="tx1"/>
        </a:solidFill>
        <a:latin typeface="+mn-lt"/>
        <a:ea typeface="+mn-ea"/>
        <a:cs typeface="+mn-cs"/>
      </a:defRPr>
    </a:lvl7pPr>
    <a:lvl8pPr marL="2856676" algn="l" defTabSz="816192" rtl="0" eaLnBrk="1" latinLnBrk="0" hangingPunct="1">
      <a:defRPr sz="1600" kern="1200">
        <a:solidFill>
          <a:schemeClr val="tx1"/>
        </a:solidFill>
        <a:latin typeface="+mn-lt"/>
        <a:ea typeface="+mn-ea"/>
        <a:cs typeface="+mn-cs"/>
      </a:defRPr>
    </a:lvl8pPr>
    <a:lvl9pPr marL="3264772" algn="l" defTabSz="816192" rtl="0" eaLnBrk="1" latinLnBrk="0" hangingPunct="1">
      <a:defRPr sz="16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CC"/>
    <a:srgbClr val="99FFCC"/>
    <a:srgbClr val="00B050"/>
    <a:srgbClr val="FFFFFF"/>
    <a:srgbClr val="00FF99"/>
    <a:srgbClr val="F79646"/>
    <a:srgbClr val="FF00FF"/>
    <a:srgbClr val="996633"/>
    <a:srgbClr val="FF0000"/>
    <a:srgbClr val="00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7975" autoAdjust="0"/>
    <p:restoredTop sz="99774" autoAdjust="0"/>
  </p:normalViewPr>
  <p:slideViewPr>
    <p:cSldViewPr>
      <p:cViewPr>
        <p:scale>
          <a:sx n="150" d="100"/>
          <a:sy n="150" d="100"/>
        </p:scale>
        <p:origin x="-504" y="-216"/>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1" Type="http://schemas.openxmlformats.org/officeDocument/2006/relationships/oleObject" Target="Pasta2" TargetMode="External"/></Relationships>
</file>

<file path=ppt/charts/chart1.xml><?xml version="1.0" encoding="utf-8"?>
<c:chartSpace xmlns:c="http://schemas.openxmlformats.org/drawingml/2006/chart" xmlns:a="http://schemas.openxmlformats.org/drawingml/2006/main" xmlns:r="http://schemas.openxmlformats.org/officeDocument/2006/relationships">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0"/>
    <c:plotArea>
      <c:layout>
        <c:manualLayout>
          <c:layoutTarget val="inner"/>
          <c:xMode val="edge"/>
          <c:yMode val="edge"/>
          <c:x val="4.2044756996877937E-2"/>
          <c:y val="4.6296296296296294E-2"/>
          <c:w val="0.93520207877924799"/>
          <c:h val="0.83929753572470112"/>
        </c:manualLayout>
      </c:layout>
      <c:lineChart>
        <c:grouping val="standard"/>
        <c:varyColors val="0"/>
        <c:ser>
          <c:idx val="1"/>
          <c:order val="0"/>
          <c:spPr>
            <a:ln w="34925">
              <a:solidFill>
                <a:srgbClr val="C00000"/>
              </a:solidFill>
            </a:ln>
          </c:spPr>
          <c:marker>
            <c:symbol val="none"/>
          </c:marker>
          <c:cat>
            <c:numRef>
              <c:f>Plan1!$B$2:$B$27</c:f>
              <c:numCache>
                <c:formatCode>General</c:formatCode>
                <c:ptCount val="26"/>
                <c:pt idx="0">
                  <c:v>1896</c:v>
                </c:pt>
                <c:pt idx="1">
                  <c:v>1900</c:v>
                </c:pt>
                <c:pt idx="2">
                  <c:v>1904</c:v>
                </c:pt>
                <c:pt idx="3">
                  <c:v>1908</c:v>
                </c:pt>
                <c:pt idx="4">
                  <c:v>1912</c:v>
                </c:pt>
                <c:pt idx="5">
                  <c:v>1920</c:v>
                </c:pt>
                <c:pt idx="6">
                  <c:v>1924</c:v>
                </c:pt>
                <c:pt idx="7">
                  <c:v>1932</c:v>
                </c:pt>
                <c:pt idx="8">
                  <c:v>1936</c:v>
                </c:pt>
                <c:pt idx="9">
                  <c:v>1948</c:v>
                </c:pt>
                <c:pt idx="10">
                  <c:v>1952</c:v>
                </c:pt>
                <c:pt idx="11">
                  <c:v>1956</c:v>
                </c:pt>
                <c:pt idx="12">
                  <c:v>1960</c:v>
                </c:pt>
                <c:pt idx="13">
                  <c:v>1964</c:v>
                </c:pt>
                <c:pt idx="14">
                  <c:v>1968</c:v>
                </c:pt>
                <c:pt idx="15">
                  <c:v>1972</c:v>
                </c:pt>
                <c:pt idx="16">
                  <c:v>1976</c:v>
                </c:pt>
                <c:pt idx="17">
                  <c:v>1980</c:v>
                </c:pt>
                <c:pt idx="18">
                  <c:v>1984</c:v>
                </c:pt>
                <c:pt idx="19">
                  <c:v>1988</c:v>
                </c:pt>
                <c:pt idx="20">
                  <c:v>1992</c:v>
                </c:pt>
                <c:pt idx="21">
                  <c:v>1996</c:v>
                </c:pt>
                <c:pt idx="22">
                  <c:v>2000</c:v>
                </c:pt>
                <c:pt idx="23">
                  <c:v>2004</c:v>
                </c:pt>
                <c:pt idx="24">
                  <c:v>2008</c:v>
                </c:pt>
                <c:pt idx="25">
                  <c:v>2012</c:v>
                </c:pt>
              </c:numCache>
            </c:numRef>
          </c:cat>
          <c:val>
            <c:numRef>
              <c:f>Plan1!$C$2:$C$27</c:f>
              <c:numCache>
                <c:formatCode>#,#00</c:formatCode>
                <c:ptCount val="26"/>
                <c:pt idx="0">
                  <c:v>12</c:v>
                </c:pt>
                <c:pt idx="1">
                  <c:v>11</c:v>
                </c:pt>
                <c:pt idx="2">
                  <c:v>11</c:v>
                </c:pt>
                <c:pt idx="3">
                  <c:v>10.8</c:v>
                </c:pt>
                <c:pt idx="4">
                  <c:v>10.8</c:v>
                </c:pt>
                <c:pt idx="5">
                  <c:v>10.8</c:v>
                </c:pt>
                <c:pt idx="6">
                  <c:v>10.6</c:v>
                </c:pt>
                <c:pt idx="7">
                  <c:v>10.3</c:v>
                </c:pt>
                <c:pt idx="8">
                  <c:v>10.3</c:v>
                </c:pt>
                <c:pt idx="9">
                  <c:v>10.3</c:v>
                </c:pt>
                <c:pt idx="10">
                  <c:v>10.4</c:v>
                </c:pt>
                <c:pt idx="11">
                  <c:v>10.5</c:v>
                </c:pt>
                <c:pt idx="12">
                  <c:v>10.199999999999999</c:v>
                </c:pt>
                <c:pt idx="13" formatCode="0.00">
                  <c:v>10</c:v>
                </c:pt>
                <c:pt idx="14" formatCode="0.00">
                  <c:v>9.9</c:v>
                </c:pt>
                <c:pt idx="15" formatCode="0.00">
                  <c:v>10.14</c:v>
                </c:pt>
                <c:pt idx="16" formatCode="0.00">
                  <c:v>10.06</c:v>
                </c:pt>
                <c:pt idx="17" formatCode="0.00">
                  <c:v>10.25</c:v>
                </c:pt>
                <c:pt idx="18" formatCode="0.00">
                  <c:v>9.99</c:v>
                </c:pt>
                <c:pt idx="19" formatCode="0.00">
                  <c:v>9.92</c:v>
                </c:pt>
                <c:pt idx="20" formatCode="0.00">
                  <c:v>9.9600000000000009</c:v>
                </c:pt>
                <c:pt idx="21" formatCode="0.00">
                  <c:v>9.84</c:v>
                </c:pt>
                <c:pt idx="22" formatCode="0.00">
                  <c:v>9.8699999999999992</c:v>
                </c:pt>
                <c:pt idx="23" formatCode="0.00">
                  <c:v>9.85</c:v>
                </c:pt>
                <c:pt idx="24" formatCode="0.00">
                  <c:v>9.69</c:v>
                </c:pt>
                <c:pt idx="25" formatCode="0.00">
                  <c:v>9.6300000000000008</c:v>
                </c:pt>
              </c:numCache>
            </c:numRef>
          </c:val>
          <c:smooth val="1"/>
        </c:ser>
        <c:dLbls>
          <c:showLegendKey val="0"/>
          <c:showVal val="0"/>
          <c:showCatName val="0"/>
          <c:showSerName val="0"/>
          <c:showPercent val="0"/>
          <c:showBubbleSize val="0"/>
        </c:dLbls>
        <c:marker val="1"/>
        <c:smooth val="0"/>
        <c:axId val="201216384"/>
        <c:axId val="201217920"/>
      </c:lineChart>
      <c:catAx>
        <c:axId val="201216384"/>
        <c:scaling>
          <c:orientation val="minMax"/>
        </c:scaling>
        <c:delete val="0"/>
        <c:axPos val="b"/>
        <c:numFmt formatCode="General" sourceLinked="1"/>
        <c:majorTickMark val="out"/>
        <c:minorTickMark val="none"/>
        <c:tickLblPos val="nextTo"/>
        <c:txPr>
          <a:bodyPr rot="-5400000" vert="horz"/>
          <a:lstStyle/>
          <a:p>
            <a:pPr>
              <a:defRPr/>
            </a:pPr>
            <a:endParaRPr lang="en-US"/>
          </a:p>
        </c:txPr>
        <c:crossAx val="201217920"/>
        <c:crosses val="autoZero"/>
        <c:auto val="1"/>
        <c:lblAlgn val="ctr"/>
        <c:lblOffset val="100"/>
        <c:noMultiLvlLbl val="0"/>
      </c:catAx>
      <c:valAx>
        <c:axId val="201217920"/>
        <c:scaling>
          <c:orientation val="minMax"/>
          <c:max val="12"/>
          <c:min val="8"/>
        </c:scaling>
        <c:delete val="0"/>
        <c:axPos val="l"/>
        <c:majorGridlines>
          <c:spPr>
            <a:ln>
              <a:solidFill>
                <a:schemeClr val="bg1">
                  <a:lumMod val="85000"/>
                </a:schemeClr>
              </a:solidFill>
              <a:prstDash val="dash"/>
            </a:ln>
          </c:spPr>
        </c:majorGridlines>
        <c:numFmt formatCode="#,##0.0" sourceLinked="0"/>
        <c:majorTickMark val="out"/>
        <c:minorTickMark val="none"/>
        <c:tickLblPos val="nextTo"/>
        <c:crossAx val="201216384"/>
        <c:crosses val="autoZero"/>
        <c:crossBetween val="between"/>
        <c:majorUnit val="0.5"/>
      </c:valAx>
    </c:plotArea>
    <c:plotVisOnly val="1"/>
    <c:dispBlanksAs val="gap"/>
    <c:showDLblsOverMax val="0"/>
  </c:chart>
  <c:spPr>
    <a:ln w="6350">
      <a:noFill/>
    </a:ln>
  </c:spPr>
  <c:txPr>
    <a:bodyPr/>
    <a:lstStyle/>
    <a:p>
      <a:pPr>
        <a:defRPr sz="500"/>
      </a:pPr>
      <a:endParaRPr lang="en-US"/>
    </a:p>
  </c:txPr>
  <c:externalData r:id="rId1">
    <c:autoUpdate val="0"/>
  </c:externalData>
</c:chartSpac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EC21DBE-B527-4112-8852-54614AE30E86}" type="doc">
      <dgm:prSet loTypeId="urn:microsoft.com/office/officeart/2005/8/layout/chevron1" loCatId="process" qsTypeId="urn:microsoft.com/office/officeart/2005/8/quickstyle/simple1" qsCatId="simple" csTypeId="urn:microsoft.com/office/officeart/2005/8/colors/accent1_2" csCatId="accent1" phldr="1"/>
      <dgm:spPr/>
    </dgm:pt>
    <dgm:pt modelId="{57D24CF2-ACF3-4D56-B691-FD0B041A824B}">
      <dgm:prSet phldrT="[Text]" custT="1"/>
      <dgm:spPr>
        <a:solidFill>
          <a:schemeClr val="accent6">
            <a:lumMod val="75000"/>
          </a:schemeClr>
        </a:solidFill>
      </dgm:spPr>
      <dgm:t>
        <a:bodyPr/>
        <a:lstStyle/>
        <a:p>
          <a:r>
            <a:rPr lang="pt-BR" sz="800" smtClean="0">
              <a:latin typeface="Yu Gothic" pitchFamily="34" charset="-128"/>
              <a:ea typeface="Yu Gothic" pitchFamily="34" charset="-128"/>
            </a:rPr>
            <a:t>Objetivo</a:t>
          </a:r>
          <a:endParaRPr lang="en-US" sz="800">
            <a:latin typeface="Yu Gothic" pitchFamily="34" charset="-128"/>
            <a:ea typeface="Yu Gothic" pitchFamily="34" charset="-128"/>
          </a:endParaRPr>
        </a:p>
      </dgm:t>
    </dgm:pt>
    <dgm:pt modelId="{EDEE2E80-C9A2-40B2-B05B-1B471B3981FF}" type="parTrans" cxnId="{81236AC9-3751-494C-9441-FFC262ADE81B}">
      <dgm:prSet/>
      <dgm:spPr/>
      <dgm:t>
        <a:bodyPr/>
        <a:lstStyle/>
        <a:p>
          <a:endParaRPr lang="en-US" sz="800">
            <a:latin typeface="Yu Gothic" pitchFamily="34" charset="-128"/>
            <a:ea typeface="Yu Gothic" pitchFamily="34" charset="-128"/>
          </a:endParaRPr>
        </a:p>
      </dgm:t>
    </dgm:pt>
    <dgm:pt modelId="{AE2A2F76-8420-4DDC-9964-6CF476399DC0}" type="sibTrans" cxnId="{81236AC9-3751-494C-9441-FFC262ADE81B}">
      <dgm:prSet/>
      <dgm:spPr/>
      <dgm:t>
        <a:bodyPr/>
        <a:lstStyle/>
        <a:p>
          <a:endParaRPr lang="en-US" sz="800">
            <a:latin typeface="Yu Gothic" pitchFamily="34" charset="-128"/>
            <a:ea typeface="Yu Gothic" pitchFamily="34" charset="-128"/>
          </a:endParaRPr>
        </a:p>
      </dgm:t>
    </dgm:pt>
    <dgm:pt modelId="{FDDA5652-E2F2-462B-AC5E-3276E68571BA}">
      <dgm:prSet phldrT="[Text]" custT="1"/>
      <dgm:spPr>
        <a:solidFill>
          <a:schemeClr val="tx2">
            <a:lumMod val="60000"/>
            <a:lumOff val="40000"/>
          </a:schemeClr>
        </a:solidFill>
      </dgm:spPr>
      <dgm:t>
        <a:bodyPr/>
        <a:lstStyle/>
        <a:p>
          <a:r>
            <a:rPr lang="en-US" sz="800" err="1" smtClean="0">
              <a:latin typeface="Yu Gothic" pitchFamily="34" charset="-128"/>
              <a:ea typeface="Yu Gothic" pitchFamily="34" charset="-128"/>
            </a:rPr>
            <a:t>Extração</a:t>
          </a:r>
          <a:r>
            <a:rPr lang="en-US" sz="800" smtClean="0">
              <a:latin typeface="Yu Gothic" pitchFamily="34" charset="-128"/>
              <a:ea typeface="Yu Gothic" pitchFamily="34" charset="-128"/>
            </a:rPr>
            <a:t> e </a:t>
          </a:r>
          <a:r>
            <a:rPr lang="en-US" sz="800" err="1" smtClean="0">
              <a:latin typeface="Yu Gothic" pitchFamily="34" charset="-128"/>
              <a:ea typeface="Yu Gothic" pitchFamily="34" charset="-128"/>
            </a:rPr>
            <a:t>preparação</a:t>
          </a:r>
          <a:r>
            <a:rPr lang="en-US" sz="800" smtClean="0">
              <a:latin typeface="Yu Gothic" pitchFamily="34" charset="-128"/>
              <a:ea typeface="Yu Gothic" pitchFamily="34" charset="-128"/>
            </a:rPr>
            <a:t> dos dados</a:t>
          </a:r>
          <a:endParaRPr lang="en-US" sz="800">
            <a:latin typeface="Yu Gothic" pitchFamily="34" charset="-128"/>
            <a:ea typeface="Yu Gothic" pitchFamily="34" charset="-128"/>
          </a:endParaRPr>
        </a:p>
      </dgm:t>
    </dgm:pt>
    <dgm:pt modelId="{1883E272-49CE-4C25-9B3B-CA3AEA183C87}" type="parTrans" cxnId="{B2A0229A-902D-4ED3-AF5E-40D85F26401F}">
      <dgm:prSet/>
      <dgm:spPr/>
      <dgm:t>
        <a:bodyPr/>
        <a:lstStyle/>
        <a:p>
          <a:endParaRPr lang="en-US" sz="800">
            <a:latin typeface="Yu Gothic" pitchFamily="34" charset="-128"/>
            <a:ea typeface="Yu Gothic" pitchFamily="34" charset="-128"/>
          </a:endParaRPr>
        </a:p>
      </dgm:t>
    </dgm:pt>
    <dgm:pt modelId="{6409004E-755E-41A2-90D6-7B035E707B5B}" type="sibTrans" cxnId="{B2A0229A-902D-4ED3-AF5E-40D85F26401F}">
      <dgm:prSet/>
      <dgm:spPr/>
      <dgm:t>
        <a:bodyPr/>
        <a:lstStyle/>
        <a:p>
          <a:endParaRPr lang="en-US" sz="800">
            <a:latin typeface="Yu Gothic" pitchFamily="34" charset="-128"/>
            <a:ea typeface="Yu Gothic" pitchFamily="34" charset="-128"/>
          </a:endParaRPr>
        </a:p>
      </dgm:t>
    </dgm:pt>
    <dgm:pt modelId="{46561075-8AF6-4B50-849C-4CFC315C7156}">
      <dgm:prSet phldrT="[Text]" custT="1"/>
      <dgm:spPr>
        <a:solidFill>
          <a:srgbClr val="92D050"/>
        </a:solidFill>
      </dgm:spPr>
      <dgm:t>
        <a:bodyPr/>
        <a:lstStyle/>
        <a:p>
          <a:r>
            <a:rPr lang="en-US" sz="800" err="1" smtClean="0">
              <a:latin typeface="Yu Gothic" pitchFamily="34" charset="-128"/>
              <a:ea typeface="Yu Gothic" pitchFamily="34" charset="-128"/>
            </a:rPr>
            <a:t>Exploração</a:t>
          </a:r>
          <a:r>
            <a:rPr lang="en-US" sz="800" smtClean="0">
              <a:latin typeface="Yu Gothic" pitchFamily="34" charset="-128"/>
              <a:ea typeface="Yu Gothic" pitchFamily="34" charset="-128"/>
            </a:rPr>
            <a:t> de dados</a:t>
          </a:r>
        </a:p>
      </dgm:t>
    </dgm:pt>
    <dgm:pt modelId="{CF85450C-8690-4F1E-85E6-394BC88597EC}" type="parTrans" cxnId="{36C4E3DE-9B51-415C-A63E-1D1117238E2C}">
      <dgm:prSet/>
      <dgm:spPr/>
      <dgm:t>
        <a:bodyPr/>
        <a:lstStyle/>
        <a:p>
          <a:endParaRPr lang="en-US" sz="800">
            <a:latin typeface="Yu Gothic" pitchFamily="34" charset="-128"/>
            <a:ea typeface="Yu Gothic" pitchFamily="34" charset="-128"/>
          </a:endParaRPr>
        </a:p>
      </dgm:t>
    </dgm:pt>
    <dgm:pt modelId="{041A979B-B017-419D-AF22-389BCAAD8A6F}" type="sibTrans" cxnId="{36C4E3DE-9B51-415C-A63E-1D1117238E2C}">
      <dgm:prSet/>
      <dgm:spPr/>
      <dgm:t>
        <a:bodyPr/>
        <a:lstStyle/>
        <a:p>
          <a:endParaRPr lang="en-US" sz="800">
            <a:latin typeface="Yu Gothic" pitchFamily="34" charset="-128"/>
            <a:ea typeface="Yu Gothic" pitchFamily="34" charset="-128"/>
          </a:endParaRPr>
        </a:p>
      </dgm:t>
    </dgm:pt>
    <dgm:pt modelId="{E533DCDE-B32E-4B0D-A4EF-966F3371BEA0}">
      <dgm:prSet phldrT="[Text]" custT="1"/>
      <dgm:spPr>
        <a:solidFill>
          <a:srgbClr val="7030A0"/>
        </a:solidFill>
      </dgm:spPr>
      <dgm:t>
        <a:bodyPr/>
        <a:lstStyle/>
        <a:p>
          <a:r>
            <a:rPr lang="en-US" sz="800" err="1" smtClean="0">
              <a:latin typeface="Yu Gothic" pitchFamily="34" charset="-128"/>
              <a:ea typeface="Yu Gothic" pitchFamily="34" charset="-128"/>
            </a:rPr>
            <a:t>Ação</a:t>
          </a:r>
          <a:endParaRPr lang="en-US" sz="800" smtClean="0">
            <a:latin typeface="Yu Gothic" pitchFamily="34" charset="-128"/>
            <a:ea typeface="Yu Gothic" pitchFamily="34" charset="-128"/>
          </a:endParaRPr>
        </a:p>
      </dgm:t>
    </dgm:pt>
    <dgm:pt modelId="{BEF5681E-A7A4-4C7C-808B-4CC925BC6F2C}" type="parTrans" cxnId="{E2C6632E-C8CE-474B-84BF-409103365199}">
      <dgm:prSet/>
      <dgm:spPr/>
      <dgm:t>
        <a:bodyPr/>
        <a:lstStyle/>
        <a:p>
          <a:endParaRPr lang="en-US" sz="800">
            <a:latin typeface="Yu Gothic" pitchFamily="34" charset="-128"/>
            <a:ea typeface="Yu Gothic" pitchFamily="34" charset="-128"/>
          </a:endParaRPr>
        </a:p>
      </dgm:t>
    </dgm:pt>
    <dgm:pt modelId="{ACA2EC56-4F96-4A00-BCE6-F697FA47FB95}" type="sibTrans" cxnId="{E2C6632E-C8CE-474B-84BF-409103365199}">
      <dgm:prSet/>
      <dgm:spPr/>
      <dgm:t>
        <a:bodyPr/>
        <a:lstStyle/>
        <a:p>
          <a:endParaRPr lang="en-US" sz="800">
            <a:latin typeface="Yu Gothic" pitchFamily="34" charset="-128"/>
            <a:ea typeface="Yu Gothic" pitchFamily="34" charset="-128"/>
          </a:endParaRPr>
        </a:p>
      </dgm:t>
    </dgm:pt>
    <dgm:pt modelId="{752EE29C-4B9C-4DB6-9B9F-AA3F9912DF18}">
      <dgm:prSet phldrT="[Text]" custT="1"/>
      <dgm:spPr>
        <a:solidFill>
          <a:schemeClr val="accent4">
            <a:lumMod val="60000"/>
            <a:lumOff val="40000"/>
          </a:schemeClr>
        </a:solidFill>
      </dgm:spPr>
      <dgm:t>
        <a:bodyPr/>
        <a:lstStyle/>
        <a:p>
          <a:r>
            <a:rPr lang="pt-BR" sz="800" smtClean="0">
              <a:latin typeface="Yu Gothic" pitchFamily="34" charset="-128"/>
              <a:ea typeface="Yu Gothic" pitchFamily="34" charset="-128"/>
            </a:rPr>
            <a:t>Resultados e Direções </a:t>
          </a:r>
          <a:endParaRPr lang="en-US" sz="800">
            <a:latin typeface="Yu Gothic" pitchFamily="34" charset="-128"/>
            <a:ea typeface="Yu Gothic" pitchFamily="34" charset="-128"/>
          </a:endParaRPr>
        </a:p>
      </dgm:t>
    </dgm:pt>
    <dgm:pt modelId="{75BA3CB0-8900-4E72-A69F-9BDF81BDAADD}" type="parTrans" cxnId="{44DA5F65-D5F3-47A9-AB9E-993C668BFDAF}">
      <dgm:prSet/>
      <dgm:spPr/>
      <dgm:t>
        <a:bodyPr/>
        <a:lstStyle/>
        <a:p>
          <a:endParaRPr lang="en-US" sz="800">
            <a:latin typeface="Yu Gothic" pitchFamily="34" charset="-128"/>
            <a:ea typeface="Yu Gothic" pitchFamily="34" charset="-128"/>
          </a:endParaRPr>
        </a:p>
      </dgm:t>
    </dgm:pt>
    <dgm:pt modelId="{F4AC144C-3E67-4946-960D-3DFC69AF212B}" type="sibTrans" cxnId="{44DA5F65-D5F3-47A9-AB9E-993C668BFDAF}">
      <dgm:prSet/>
      <dgm:spPr/>
      <dgm:t>
        <a:bodyPr/>
        <a:lstStyle/>
        <a:p>
          <a:endParaRPr lang="en-US" sz="800">
            <a:latin typeface="Yu Gothic" pitchFamily="34" charset="-128"/>
            <a:ea typeface="Yu Gothic" pitchFamily="34" charset="-128"/>
          </a:endParaRPr>
        </a:p>
      </dgm:t>
    </dgm:pt>
    <dgm:pt modelId="{F691949B-20BD-4053-9C04-A7E87E45CEA0}" type="pres">
      <dgm:prSet presAssocID="{0EC21DBE-B527-4112-8852-54614AE30E86}" presName="Name0" presStyleCnt="0">
        <dgm:presLayoutVars>
          <dgm:dir/>
          <dgm:animLvl val="lvl"/>
          <dgm:resizeHandles val="exact"/>
        </dgm:presLayoutVars>
      </dgm:prSet>
      <dgm:spPr/>
    </dgm:pt>
    <dgm:pt modelId="{9A220086-C4DD-45DB-AF1A-A70BFDDCA8E4}" type="pres">
      <dgm:prSet presAssocID="{57D24CF2-ACF3-4D56-B691-FD0B041A824B}" presName="parTxOnly" presStyleLbl="node1" presStyleIdx="0" presStyleCnt="5">
        <dgm:presLayoutVars>
          <dgm:chMax val="0"/>
          <dgm:chPref val="0"/>
          <dgm:bulletEnabled val="1"/>
        </dgm:presLayoutVars>
      </dgm:prSet>
      <dgm:spPr/>
      <dgm:t>
        <a:bodyPr/>
        <a:lstStyle/>
        <a:p>
          <a:endParaRPr lang="en-US"/>
        </a:p>
      </dgm:t>
    </dgm:pt>
    <dgm:pt modelId="{C869B0EE-D82E-41F1-845E-D3ABF3F54266}" type="pres">
      <dgm:prSet presAssocID="{AE2A2F76-8420-4DDC-9964-6CF476399DC0}" presName="parTxOnlySpace" presStyleCnt="0"/>
      <dgm:spPr/>
    </dgm:pt>
    <dgm:pt modelId="{2527382E-079A-44BA-AA3D-76A2510D4A99}" type="pres">
      <dgm:prSet presAssocID="{FDDA5652-E2F2-462B-AC5E-3276E68571BA}" presName="parTxOnly" presStyleLbl="node1" presStyleIdx="1" presStyleCnt="5">
        <dgm:presLayoutVars>
          <dgm:chMax val="0"/>
          <dgm:chPref val="0"/>
          <dgm:bulletEnabled val="1"/>
        </dgm:presLayoutVars>
      </dgm:prSet>
      <dgm:spPr/>
      <dgm:t>
        <a:bodyPr/>
        <a:lstStyle/>
        <a:p>
          <a:endParaRPr lang="en-US"/>
        </a:p>
      </dgm:t>
    </dgm:pt>
    <dgm:pt modelId="{FCDC1A84-8464-496B-858E-B2080F371F60}" type="pres">
      <dgm:prSet presAssocID="{6409004E-755E-41A2-90D6-7B035E707B5B}" presName="parTxOnlySpace" presStyleCnt="0"/>
      <dgm:spPr/>
    </dgm:pt>
    <dgm:pt modelId="{AA07BB78-C5C3-4752-B4B5-193DC198D8C3}" type="pres">
      <dgm:prSet presAssocID="{46561075-8AF6-4B50-849C-4CFC315C7156}" presName="parTxOnly" presStyleLbl="node1" presStyleIdx="2" presStyleCnt="5">
        <dgm:presLayoutVars>
          <dgm:chMax val="0"/>
          <dgm:chPref val="0"/>
          <dgm:bulletEnabled val="1"/>
        </dgm:presLayoutVars>
      </dgm:prSet>
      <dgm:spPr/>
      <dgm:t>
        <a:bodyPr/>
        <a:lstStyle/>
        <a:p>
          <a:endParaRPr lang="en-US"/>
        </a:p>
      </dgm:t>
    </dgm:pt>
    <dgm:pt modelId="{AB8AAA85-2CAD-4233-A100-BA880C71D09A}" type="pres">
      <dgm:prSet presAssocID="{041A979B-B017-419D-AF22-389BCAAD8A6F}" presName="parTxOnlySpace" presStyleCnt="0"/>
      <dgm:spPr/>
    </dgm:pt>
    <dgm:pt modelId="{5225C9E3-A2BC-466D-9C74-900E79160EB5}" type="pres">
      <dgm:prSet presAssocID="{752EE29C-4B9C-4DB6-9B9F-AA3F9912DF18}" presName="parTxOnly" presStyleLbl="node1" presStyleIdx="3" presStyleCnt="5">
        <dgm:presLayoutVars>
          <dgm:chMax val="0"/>
          <dgm:chPref val="0"/>
          <dgm:bulletEnabled val="1"/>
        </dgm:presLayoutVars>
      </dgm:prSet>
      <dgm:spPr/>
      <dgm:t>
        <a:bodyPr/>
        <a:lstStyle/>
        <a:p>
          <a:endParaRPr lang="en-US"/>
        </a:p>
      </dgm:t>
    </dgm:pt>
    <dgm:pt modelId="{2988B5BB-A7CB-4F5E-A0B8-92016942A112}" type="pres">
      <dgm:prSet presAssocID="{F4AC144C-3E67-4946-960D-3DFC69AF212B}" presName="parTxOnlySpace" presStyleCnt="0"/>
      <dgm:spPr/>
    </dgm:pt>
    <dgm:pt modelId="{C34CE546-BC3A-4B82-B9E8-A31D3695C8ED}" type="pres">
      <dgm:prSet presAssocID="{E533DCDE-B32E-4B0D-A4EF-966F3371BEA0}" presName="parTxOnly" presStyleLbl="node1" presStyleIdx="4" presStyleCnt="5">
        <dgm:presLayoutVars>
          <dgm:chMax val="0"/>
          <dgm:chPref val="0"/>
          <dgm:bulletEnabled val="1"/>
        </dgm:presLayoutVars>
      </dgm:prSet>
      <dgm:spPr/>
      <dgm:t>
        <a:bodyPr/>
        <a:lstStyle/>
        <a:p>
          <a:endParaRPr lang="en-US"/>
        </a:p>
      </dgm:t>
    </dgm:pt>
  </dgm:ptLst>
  <dgm:cxnLst>
    <dgm:cxn modelId="{81236AC9-3751-494C-9441-FFC262ADE81B}" srcId="{0EC21DBE-B527-4112-8852-54614AE30E86}" destId="{57D24CF2-ACF3-4D56-B691-FD0B041A824B}" srcOrd="0" destOrd="0" parTransId="{EDEE2E80-C9A2-40B2-B05B-1B471B3981FF}" sibTransId="{AE2A2F76-8420-4DDC-9964-6CF476399DC0}"/>
    <dgm:cxn modelId="{F224A3E3-5C39-4882-B118-A885BFBB307E}" type="presOf" srcId="{0EC21DBE-B527-4112-8852-54614AE30E86}" destId="{F691949B-20BD-4053-9C04-A7E87E45CEA0}" srcOrd="0" destOrd="0" presId="urn:microsoft.com/office/officeart/2005/8/layout/chevron1"/>
    <dgm:cxn modelId="{81CCBC58-75E9-43FE-9CCD-035827802C25}" type="presOf" srcId="{57D24CF2-ACF3-4D56-B691-FD0B041A824B}" destId="{9A220086-C4DD-45DB-AF1A-A70BFDDCA8E4}" srcOrd="0" destOrd="0" presId="urn:microsoft.com/office/officeart/2005/8/layout/chevron1"/>
    <dgm:cxn modelId="{64D1CD30-6A29-4D4D-8DE9-F8930EFE941F}" type="presOf" srcId="{752EE29C-4B9C-4DB6-9B9F-AA3F9912DF18}" destId="{5225C9E3-A2BC-466D-9C74-900E79160EB5}" srcOrd="0" destOrd="0" presId="urn:microsoft.com/office/officeart/2005/8/layout/chevron1"/>
    <dgm:cxn modelId="{835F3416-C176-4C75-B777-5FC8D69C2AFB}" type="presOf" srcId="{FDDA5652-E2F2-462B-AC5E-3276E68571BA}" destId="{2527382E-079A-44BA-AA3D-76A2510D4A99}" srcOrd="0" destOrd="0" presId="urn:microsoft.com/office/officeart/2005/8/layout/chevron1"/>
    <dgm:cxn modelId="{44DA5F65-D5F3-47A9-AB9E-993C668BFDAF}" srcId="{0EC21DBE-B527-4112-8852-54614AE30E86}" destId="{752EE29C-4B9C-4DB6-9B9F-AA3F9912DF18}" srcOrd="3" destOrd="0" parTransId="{75BA3CB0-8900-4E72-A69F-9BDF81BDAADD}" sibTransId="{F4AC144C-3E67-4946-960D-3DFC69AF212B}"/>
    <dgm:cxn modelId="{00B99A97-CEC2-4855-BE67-6A23546B7853}" type="presOf" srcId="{46561075-8AF6-4B50-849C-4CFC315C7156}" destId="{AA07BB78-C5C3-4752-B4B5-193DC198D8C3}" srcOrd="0" destOrd="0" presId="urn:microsoft.com/office/officeart/2005/8/layout/chevron1"/>
    <dgm:cxn modelId="{B2A0229A-902D-4ED3-AF5E-40D85F26401F}" srcId="{0EC21DBE-B527-4112-8852-54614AE30E86}" destId="{FDDA5652-E2F2-462B-AC5E-3276E68571BA}" srcOrd="1" destOrd="0" parTransId="{1883E272-49CE-4C25-9B3B-CA3AEA183C87}" sibTransId="{6409004E-755E-41A2-90D6-7B035E707B5B}"/>
    <dgm:cxn modelId="{5C496A2C-C7A7-452C-B193-33B23BC27969}" type="presOf" srcId="{E533DCDE-B32E-4B0D-A4EF-966F3371BEA0}" destId="{C34CE546-BC3A-4B82-B9E8-A31D3695C8ED}" srcOrd="0" destOrd="0" presId="urn:microsoft.com/office/officeart/2005/8/layout/chevron1"/>
    <dgm:cxn modelId="{36C4E3DE-9B51-415C-A63E-1D1117238E2C}" srcId="{0EC21DBE-B527-4112-8852-54614AE30E86}" destId="{46561075-8AF6-4B50-849C-4CFC315C7156}" srcOrd="2" destOrd="0" parTransId="{CF85450C-8690-4F1E-85E6-394BC88597EC}" sibTransId="{041A979B-B017-419D-AF22-389BCAAD8A6F}"/>
    <dgm:cxn modelId="{E2C6632E-C8CE-474B-84BF-409103365199}" srcId="{0EC21DBE-B527-4112-8852-54614AE30E86}" destId="{E533DCDE-B32E-4B0D-A4EF-966F3371BEA0}" srcOrd="4" destOrd="0" parTransId="{BEF5681E-A7A4-4C7C-808B-4CC925BC6F2C}" sibTransId="{ACA2EC56-4F96-4A00-BCE6-F697FA47FB95}"/>
    <dgm:cxn modelId="{2E6FF08A-6AD6-45AD-B907-79C9BF10EC55}" type="presParOf" srcId="{F691949B-20BD-4053-9C04-A7E87E45CEA0}" destId="{9A220086-C4DD-45DB-AF1A-A70BFDDCA8E4}" srcOrd="0" destOrd="0" presId="urn:microsoft.com/office/officeart/2005/8/layout/chevron1"/>
    <dgm:cxn modelId="{49C1D828-6CB8-4A10-8B25-85DFD8AFC705}" type="presParOf" srcId="{F691949B-20BD-4053-9C04-A7E87E45CEA0}" destId="{C869B0EE-D82E-41F1-845E-D3ABF3F54266}" srcOrd="1" destOrd="0" presId="urn:microsoft.com/office/officeart/2005/8/layout/chevron1"/>
    <dgm:cxn modelId="{436FD1CF-3D66-4A65-A6DB-2537D68C0823}" type="presParOf" srcId="{F691949B-20BD-4053-9C04-A7E87E45CEA0}" destId="{2527382E-079A-44BA-AA3D-76A2510D4A99}" srcOrd="2" destOrd="0" presId="urn:microsoft.com/office/officeart/2005/8/layout/chevron1"/>
    <dgm:cxn modelId="{8F8E8621-04CC-4F2E-8AB8-134C3A5819F4}" type="presParOf" srcId="{F691949B-20BD-4053-9C04-A7E87E45CEA0}" destId="{FCDC1A84-8464-496B-858E-B2080F371F60}" srcOrd="3" destOrd="0" presId="urn:microsoft.com/office/officeart/2005/8/layout/chevron1"/>
    <dgm:cxn modelId="{CB1C0FC0-BFCD-4AEE-BF6E-A14B343A428C}" type="presParOf" srcId="{F691949B-20BD-4053-9C04-A7E87E45CEA0}" destId="{AA07BB78-C5C3-4752-B4B5-193DC198D8C3}" srcOrd="4" destOrd="0" presId="urn:microsoft.com/office/officeart/2005/8/layout/chevron1"/>
    <dgm:cxn modelId="{7218D831-2E08-4C74-8C3A-39613B87B9CF}" type="presParOf" srcId="{F691949B-20BD-4053-9C04-A7E87E45CEA0}" destId="{AB8AAA85-2CAD-4233-A100-BA880C71D09A}" srcOrd="5" destOrd="0" presId="urn:microsoft.com/office/officeart/2005/8/layout/chevron1"/>
    <dgm:cxn modelId="{74112723-3923-47A1-AF71-B6CBFC2B1A06}" type="presParOf" srcId="{F691949B-20BD-4053-9C04-A7E87E45CEA0}" destId="{5225C9E3-A2BC-466D-9C74-900E79160EB5}" srcOrd="6" destOrd="0" presId="urn:microsoft.com/office/officeart/2005/8/layout/chevron1"/>
    <dgm:cxn modelId="{F93A9564-2FF3-4924-8BB4-111713BEC74C}" type="presParOf" srcId="{F691949B-20BD-4053-9C04-A7E87E45CEA0}" destId="{2988B5BB-A7CB-4F5E-A0B8-92016942A112}" srcOrd="7" destOrd="0" presId="urn:microsoft.com/office/officeart/2005/8/layout/chevron1"/>
    <dgm:cxn modelId="{4621D5BF-377F-4809-B757-AE22EA6A1B5F}" type="presParOf" srcId="{F691949B-20BD-4053-9C04-A7E87E45CEA0}" destId="{C34CE546-BC3A-4B82-B9E8-A31D3695C8ED}" srcOrd="8" destOrd="0" presId="urn:microsoft.com/office/officeart/2005/8/layout/chevron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A220086-C4DD-45DB-AF1A-A70BFDDCA8E4}">
      <dsp:nvSpPr>
        <dsp:cNvPr id="0" name=""/>
        <dsp:cNvSpPr/>
      </dsp:nvSpPr>
      <dsp:spPr>
        <a:xfrm>
          <a:off x="1891" y="0"/>
          <a:ext cx="1683437" cy="534523"/>
        </a:xfrm>
        <a:prstGeom prst="chevron">
          <a:avLst/>
        </a:prstGeom>
        <a:solidFill>
          <a:schemeClr val="accent6">
            <a:lumMod val="75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pt-BR" sz="800" kern="1200" smtClean="0">
              <a:latin typeface="Yu Gothic" pitchFamily="34" charset="-128"/>
              <a:ea typeface="Yu Gothic" pitchFamily="34" charset="-128"/>
            </a:rPr>
            <a:t>Objetivo</a:t>
          </a:r>
          <a:endParaRPr lang="en-US" sz="800" kern="1200">
            <a:latin typeface="Yu Gothic" pitchFamily="34" charset="-128"/>
            <a:ea typeface="Yu Gothic" pitchFamily="34" charset="-128"/>
          </a:endParaRPr>
        </a:p>
      </dsp:txBody>
      <dsp:txXfrm>
        <a:off x="269153" y="0"/>
        <a:ext cx="1148914" cy="534523"/>
      </dsp:txXfrm>
    </dsp:sp>
    <dsp:sp modelId="{2527382E-079A-44BA-AA3D-76A2510D4A99}">
      <dsp:nvSpPr>
        <dsp:cNvPr id="0" name=""/>
        <dsp:cNvSpPr/>
      </dsp:nvSpPr>
      <dsp:spPr>
        <a:xfrm>
          <a:off x="1516985" y="0"/>
          <a:ext cx="1683437" cy="534523"/>
        </a:xfrm>
        <a:prstGeom prst="chevron">
          <a:avLst/>
        </a:prstGeom>
        <a:solidFill>
          <a:schemeClr val="tx2">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en-US" sz="800" kern="1200" err="1" smtClean="0">
              <a:latin typeface="Yu Gothic" pitchFamily="34" charset="-128"/>
              <a:ea typeface="Yu Gothic" pitchFamily="34" charset="-128"/>
            </a:rPr>
            <a:t>Extração</a:t>
          </a:r>
          <a:r>
            <a:rPr lang="en-US" sz="800" kern="1200" smtClean="0">
              <a:latin typeface="Yu Gothic" pitchFamily="34" charset="-128"/>
              <a:ea typeface="Yu Gothic" pitchFamily="34" charset="-128"/>
            </a:rPr>
            <a:t> e </a:t>
          </a:r>
          <a:r>
            <a:rPr lang="en-US" sz="800" kern="1200" err="1" smtClean="0">
              <a:latin typeface="Yu Gothic" pitchFamily="34" charset="-128"/>
              <a:ea typeface="Yu Gothic" pitchFamily="34" charset="-128"/>
            </a:rPr>
            <a:t>preparação</a:t>
          </a:r>
          <a:r>
            <a:rPr lang="en-US" sz="800" kern="1200" smtClean="0">
              <a:latin typeface="Yu Gothic" pitchFamily="34" charset="-128"/>
              <a:ea typeface="Yu Gothic" pitchFamily="34" charset="-128"/>
            </a:rPr>
            <a:t> dos dados</a:t>
          </a:r>
          <a:endParaRPr lang="en-US" sz="800" kern="1200">
            <a:latin typeface="Yu Gothic" pitchFamily="34" charset="-128"/>
            <a:ea typeface="Yu Gothic" pitchFamily="34" charset="-128"/>
          </a:endParaRPr>
        </a:p>
      </dsp:txBody>
      <dsp:txXfrm>
        <a:off x="1784247" y="0"/>
        <a:ext cx="1148914" cy="534523"/>
      </dsp:txXfrm>
    </dsp:sp>
    <dsp:sp modelId="{AA07BB78-C5C3-4752-B4B5-193DC198D8C3}">
      <dsp:nvSpPr>
        <dsp:cNvPr id="0" name=""/>
        <dsp:cNvSpPr/>
      </dsp:nvSpPr>
      <dsp:spPr>
        <a:xfrm>
          <a:off x="3032078" y="0"/>
          <a:ext cx="1683437" cy="534523"/>
        </a:xfrm>
        <a:prstGeom prst="chevron">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en-US" sz="800" kern="1200" err="1" smtClean="0">
              <a:latin typeface="Yu Gothic" pitchFamily="34" charset="-128"/>
              <a:ea typeface="Yu Gothic" pitchFamily="34" charset="-128"/>
            </a:rPr>
            <a:t>Exploração</a:t>
          </a:r>
          <a:r>
            <a:rPr lang="en-US" sz="800" kern="1200" smtClean="0">
              <a:latin typeface="Yu Gothic" pitchFamily="34" charset="-128"/>
              <a:ea typeface="Yu Gothic" pitchFamily="34" charset="-128"/>
            </a:rPr>
            <a:t> de dados</a:t>
          </a:r>
        </a:p>
      </dsp:txBody>
      <dsp:txXfrm>
        <a:off x="3299340" y="0"/>
        <a:ext cx="1148914" cy="534523"/>
      </dsp:txXfrm>
    </dsp:sp>
    <dsp:sp modelId="{5225C9E3-A2BC-466D-9C74-900E79160EB5}">
      <dsp:nvSpPr>
        <dsp:cNvPr id="0" name=""/>
        <dsp:cNvSpPr/>
      </dsp:nvSpPr>
      <dsp:spPr>
        <a:xfrm>
          <a:off x="4547172" y="0"/>
          <a:ext cx="1683437" cy="534523"/>
        </a:xfrm>
        <a:prstGeom prst="chevron">
          <a:avLst/>
        </a:prstGeom>
        <a:solidFill>
          <a:schemeClr val="accent4">
            <a:lumMod val="60000"/>
            <a:lumOff val="4000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pt-BR" sz="800" kern="1200" smtClean="0">
              <a:latin typeface="Yu Gothic" pitchFamily="34" charset="-128"/>
              <a:ea typeface="Yu Gothic" pitchFamily="34" charset="-128"/>
            </a:rPr>
            <a:t>Resultados e Direções </a:t>
          </a:r>
          <a:endParaRPr lang="en-US" sz="800" kern="1200">
            <a:latin typeface="Yu Gothic" pitchFamily="34" charset="-128"/>
            <a:ea typeface="Yu Gothic" pitchFamily="34" charset="-128"/>
          </a:endParaRPr>
        </a:p>
      </dsp:txBody>
      <dsp:txXfrm>
        <a:off x="4814434" y="0"/>
        <a:ext cx="1148914" cy="534523"/>
      </dsp:txXfrm>
    </dsp:sp>
    <dsp:sp modelId="{C34CE546-BC3A-4B82-B9E8-A31D3695C8ED}">
      <dsp:nvSpPr>
        <dsp:cNvPr id="0" name=""/>
        <dsp:cNvSpPr/>
      </dsp:nvSpPr>
      <dsp:spPr>
        <a:xfrm>
          <a:off x="6062266" y="0"/>
          <a:ext cx="1683437" cy="534523"/>
        </a:xfrm>
        <a:prstGeom prst="chevron">
          <a:avLst/>
        </a:prstGeom>
        <a:solidFill>
          <a:srgbClr val="7030A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2004" tIns="10668" rIns="10668" bIns="10668" numCol="1" spcCol="1270" anchor="ctr" anchorCtr="0">
          <a:noAutofit/>
        </a:bodyPr>
        <a:lstStyle/>
        <a:p>
          <a:pPr lvl="0" algn="ctr" defTabSz="355600">
            <a:lnSpc>
              <a:spcPct val="90000"/>
            </a:lnSpc>
            <a:spcBef>
              <a:spcPct val="0"/>
            </a:spcBef>
            <a:spcAft>
              <a:spcPct val="35000"/>
            </a:spcAft>
          </a:pPr>
          <a:r>
            <a:rPr lang="en-US" sz="800" kern="1200" err="1" smtClean="0">
              <a:latin typeface="Yu Gothic" pitchFamily="34" charset="-128"/>
              <a:ea typeface="Yu Gothic" pitchFamily="34" charset="-128"/>
            </a:rPr>
            <a:t>Ação</a:t>
          </a:r>
          <a:endParaRPr lang="en-US" sz="800" kern="1200" smtClean="0">
            <a:latin typeface="Yu Gothic" pitchFamily="34" charset="-128"/>
            <a:ea typeface="Yu Gothic" pitchFamily="34" charset="-128"/>
          </a:endParaRPr>
        </a:p>
      </dsp:txBody>
      <dsp:txXfrm>
        <a:off x="6329528" y="0"/>
        <a:ext cx="1148914" cy="534523"/>
      </dsp:txXfrm>
    </dsp:sp>
  </dsp:spTree>
</dsp:drawing>
</file>

<file path=ppt/diagrams/layout1.xml><?xml version="1.0" encoding="utf-8"?>
<dgm:layoutDef xmlns:dgm="http://schemas.openxmlformats.org/drawingml/2006/diagram" xmlns:a="http://schemas.openxmlformats.org/drawingml/2006/main" uniqueId="urn:microsoft.com/office/officeart/2005/8/layout/chevron1">
  <dgm:title val=""/>
  <dgm:desc val=""/>
  <dgm:catLst>
    <dgm:cat type="process" pri="9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hoose name="Name4">
      <dgm:if name="Name5" axis="des" func="maxDepth" op="gte" val="2">
        <dgm:constrLst>
          <dgm:constr type="h" for="ch" forName="composite" refType="h"/>
          <dgm:constr type="w" for="ch" forName="composite" refType="w"/>
          <dgm:constr type="w" for="des" forName="parTx"/>
          <dgm:constr type="h" for="des" forName="parTx" op="equ"/>
          <dgm:constr type="w" for="des" forName="desTx"/>
          <dgm:constr type="h" for="des" forName="desTx" op="equ"/>
          <dgm:constr type="primFontSz" for="des" forName="parTx" val="65"/>
          <dgm:constr type="secFontSz" for="des" forName="desTx" refType="primFontSz" refFor="des" refForName="parTx" op="equ"/>
          <dgm:constr type="h" for="des" forName="parTx" refType="primFontSz" refFor="des" refForName="parTx" fact="1.5"/>
          <dgm:constr type="h" for="des" forName="desTx" refType="primFontSz" refFor="des" refForName="parTx" fact="0.5"/>
          <dgm:constr type="w" for="ch" forName="space" op="equ" val="-6"/>
        </dgm:constrLst>
        <dgm:ruleLst>
          <dgm:rule type="w" for="ch" forName="composite" val="0" fact="NaN" max="NaN"/>
          <dgm:rule type="primFontSz" for="des" forName="parTx" val="5" fact="NaN" max="NaN"/>
        </dgm:ruleLst>
        <dgm:forEach name="Name6" axis="ch" ptType="node">
          <dgm:layoutNode name="composite">
            <dgm:alg type="composite"/>
            <dgm:shape xmlns:r="http://schemas.openxmlformats.org/officeDocument/2006/relationships" r:blip="">
              <dgm:adjLst/>
            </dgm:shape>
            <dgm:presOf/>
            <dgm:choose name="Name7">
              <dgm:if name="Name8" func="var" arg="dir" op="equ" val="norm">
                <dgm:constrLst>
                  <dgm:constr type="l" for="ch" forName="parTx"/>
                  <dgm:constr type="w" for="ch" forName="parTx" refType="w"/>
                  <dgm:constr type="t" for="ch" forName="parTx"/>
                  <dgm:constr type="l" for="ch" forName="desTx"/>
                  <dgm:constr type="w" for="ch" forName="desTx" refType="w" refFor="ch" refForName="parTx" fact="0.8"/>
                  <dgm:constr type="t" for="ch" forName="desTx" refType="h" refFor="ch" refForName="parTx" fact="1.125"/>
                </dgm:constrLst>
              </dgm:if>
              <dgm:else name="Name9">
                <dgm:constrLst>
                  <dgm:constr type="l" for="ch" forName="parTx"/>
                  <dgm:constr type="w" for="ch" forName="parTx" refType="w"/>
                  <dgm:constr type="t" for="ch" forName="parTx"/>
                  <dgm:constr type="l" for="ch" forName="desTx" refType="w" fact="0.2"/>
                  <dgm:constr type="w" for="ch" forName="desTx" refType="w" refFor="ch" refForName="parTx" fact="0.8"/>
                  <dgm:constr type="t" for="ch" forName="desTx" refType="h" refFor="ch" refForName="parTx" fact="1.125"/>
                </dgm:constrLst>
              </dgm:else>
            </dgm:choose>
            <dgm:ruleLst>
              <dgm:rule type="h" val="INF" fact="NaN" max="NaN"/>
            </dgm:ruleLst>
            <dgm:layoutNode name="parTx">
              <dgm:varLst>
                <dgm:chMax val="0"/>
                <dgm:chPref val="0"/>
                <dgm:bulletEnabled val="1"/>
              </dgm:varLst>
              <dgm:alg type="tx"/>
              <dgm:choose name="Name10">
                <dgm:if name="Name11" func="var" arg="dir" op="equ" val="norm">
                  <dgm:shape xmlns:r="http://schemas.openxmlformats.org/officeDocument/2006/relationships" type="chevron" r:blip="">
                    <dgm:adjLst/>
                  </dgm:shape>
                </dgm:if>
                <dgm:else name="Name12">
                  <dgm:shape xmlns:r="http://schemas.openxmlformats.org/officeDocument/2006/relationships" rot="180" type="chevron" r:blip="">
                    <dgm:adjLst/>
                  </dgm:shape>
                </dgm:else>
              </dgm:choose>
              <dgm:presOf axis="self" ptType="node"/>
              <dgm:choose name="Name13">
                <dgm:if name="Name14" func="var" arg="dir" op="equ" val="norm">
                  <dgm:constrLst>
                    <dgm:constr type="h" refType="w" op="lte" fact="0.4"/>
                    <dgm:constr type="h"/>
                    <dgm:constr type="tMarg" refType="primFontSz" fact="0.105"/>
                    <dgm:constr type="bMarg" refType="primFontSz" fact="0.105"/>
                    <dgm:constr type="lMarg" refType="primFontSz" fact="0.315"/>
                    <dgm:constr type="rMarg" refType="primFontSz" fact="0.105"/>
                  </dgm:constrLst>
                </dgm:if>
                <dgm:else name="Name15">
                  <dgm:constrLst>
                    <dgm:constr type="h" refType="w" op="lte" fact="0.4"/>
                    <dgm:constr type="h"/>
                    <dgm:constr type="tMarg" refType="primFontSz" fact="0.105"/>
                    <dgm:constr type="bMarg" refType="primFontSz" fact="0.105"/>
                    <dgm:constr type="lMarg" refType="primFontSz" fact="0.105"/>
                    <dgm:constr type="rMarg" refType="primFontSz" fact="0.315"/>
                  </dgm:constrLst>
                </dgm:else>
              </dgm:choose>
              <dgm:ruleLst>
                <dgm:rule type="h" val="INF" fact="NaN" max="NaN"/>
              </dgm:ruleLst>
            </dgm:layoutNode>
            <dgm:layoutNode name="desTx" styleLbl="revTx">
              <dgm:varLst>
                <dgm:bulletEnabled val="1"/>
              </dgm:varLst>
              <dgm:alg type="tx">
                <dgm:param type="stBulletLvl" val="1"/>
              </dgm:alg>
              <dgm:choose name="Name16">
                <dgm:if name="Name17" axis="ch" ptType="node" func="cnt" op="gte" val="1">
                  <dgm:shape xmlns:r="http://schemas.openxmlformats.org/officeDocument/2006/relationships" type="rect" r:blip="">
                    <dgm:adjLst/>
                  </dgm:shape>
                </dgm:if>
                <dgm:else name="Name18">
                  <dgm:shape xmlns:r="http://schemas.openxmlformats.org/officeDocument/2006/relationships" type="rect" r:blip="" hideGeom="1">
                    <dgm:adjLst/>
                  </dgm:shape>
                </dgm:else>
              </dgm:choose>
              <dgm:presOf axis="des" ptType="node"/>
              <dgm:constrLst>
                <dgm:constr type="secFontSz" val="65"/>
                <dgm:constr type="primFontSz" refType="secFontSz"/>
                <dgm:constr type="h"/>
                <dgm:constr type="tMarg"/>
                <dgm:constr type="bMarg"/>
                <dgm:constr type="rMarg"/>
                <dgm:constr type="lMarg"/>
              </dgm:constrLst>
              <dgm:ruleLst>
                <dgm:rule type="h" val="INF" fact="NaN" max="NaN"/>
              </dgm:ruleLst>
            </dgm:layoutNode>
          </dgm:layoutNode>
          <dgm:forEach name="Name19" axis="followSib" ptType="sibTrans" cnt="1">
            <dgm:layoutNode name="space">
              <dgm:alg type="sp"/>
              <dgm:shape xmlns:r="http://schemas.openxmlformats.org/officeDocument/2006/relationships" r:blip="">
                <dgm:adjLst/>
              </dgm:shape>
              <dgm:presOf/>
              <dgm:constrLst/>
              <dgm:ruleLst/>
            </dgm:layoutNode>
          </dgm:forEach>
        </dgm:forEach>
      </dgm:if>
      <dgm:else name="Name20">
        <dgm:constrLst>
          <dgm:constr type="w" for="ch" forName="parTxOnly" refType="w"/>
          <dgm:constr type="h" for="des" forName="parTxOnly" op="equ"/>
          <dgm:constr type="primFontSz" for="des" forName="parTxOnly" op="equ" val="65"/>
          <dgm:constr type="w" for="ch" forName="parTxOnlySpace" refType="w" refFor="ch" refForName="parTxOnly" fact="-0.1"/>
        </dgm:constrLst>
        <dgm:ruleLst/>
        <dgm:forEach name="Name21" axis="ch" ptType="node">
          <dgm:layoutNode name="parTxOnly">
            <dgm:varLst>
              <dgm:chMax val="0"/>
              <dgm:chPref val="0"/>
              <dgm:bulletEnabled val="1"/>
            </dgm:varLst>
            <dgm:alg type="tx"/>
            <dgm:choose name="Name22">
              <dgm:if name="Name23" func="var" arg="dir" op="equ" val="norm">
                <dgm:shape xmlns:r="http://schemas.openxmlformats.org/officeDocument/2006/relationships" type="chevron" r:blip="">
                  <dgm:adjLst/>
                </dgm:shape>
              </dgm:if>
              <dgm:else name="Name24">
                <dgm:shape xmlns:r="http://schemas.openxmlformats.org/officeDocument/2006/relationships" rot="180" type="chevron" r:blip="">
                  <dgm:adjLst/>
                </dgm:shape>
              </dgm:else>
            </dgm:choose>
            <dgm:presOf axis="self" ptType="node"/>
            <dgm:choose name="Name25">
              <dgm:if name="Name26" func="var" arg="dir" op="equ" val="norm">
                <dgm:constrLst>
                  <dgm:constr type="h" refType="w" op="equ" fact="0.4"/>
                  <dgm:constr type="tMarg" refType="primFontSz" fact="0.105"/>
                  <dgm:constr type="bMarg" refType="primFontSz" fact="0.105"/>
                  <dgm:constr type="lMarg" refType="primFontSz" fact="0.315"/>
                  <dgm:constr type="rMarg" refType="primFontSz" fact="0.105"/>
                </dgm:constrLst>
              </dgm:if>
              <dgm:else name="Name27">
                <dgm:constrLst>
                  <dgm:constr type="h" refType="w" op="equ" fact="0.4"/>
                  <dgm:constr type="tMarg" refType="primFontSz" fact="0.105"/>
                  <dgm:constr type="bMarg" refType="primFontSz" fact="0.105"/>
                  <dgm:constr type="lMarg" refType="primFontSz" fact="0.105"/>
                  <dgm:constr type="rMarg" refType="primFontSz" fact="0.315"/>
                </dgm:constrLst>
              </dgm:else>
            </dgm:choose>
            <dgm:ruleLst>
              <dgm:rule type="primFontSz" val="5" fact="NaN" max="NaN"/>
            </dgm:ruleLst>
          </dgm:layoutNode>
          <dgm:forEach name="Name28" axis="followSib" ptType="sibTrans" cnt="1">
            <dgm:layoutNode name="parTxOnlySpace">
              <dgm:alg type="sp"/>
              <dgm:shape xmlns:r="http://schemas.openxmlformats.org/officeDocument/2006/relationships" r:blip="">
                <dgm:adjLst/>
              </dgm:shape>
              <dgm:presOf/>
              <dgm:constrLst/>
              <dgm:ruleLst/>
            </dgm:layoutNode>
          </dgm:forEach>
        </dgm:forEach>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B8B18BBD-40B9-4AE4-B4F5-EDE0DBF39090}" type="datetimeFigureOut">
              <a:rPr lang="en-US" smtClean="0"/>
              <a:t>21-Jan-23</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9084D6-7B33-498C-84DA-9D2F63D947B7}" type="slidenum">
              <a:rPr lang="en-US" smtClean="0"/>
              <a:t>‹#›</a:t>
            </a:fld>
            <a:endParaRPr lang="en-US"/>
          </a:p>
        </p:txBody>
      </p:sp>
    </p:spTree>
    <p:extLst>
      <p:ext uri="{BB962C8B-B14F-4D97-AF65-F5344CB8AC3E}">
        <p14:creationId xmlns:p14="http://schemas.microsoft.com/office/powerpoint/2010/main" val="1960217774"/>
      </p:ext>
    </p:extLst>
  </p:cSld>
  <p:clrMap bg1="lt1" tx1="dk1" bg2="lt2" tx2="dk2" accent1="accent1" accent2="accent2" accent3="accent3" accent4="accent4" accent5="accent5" accent6="accent6" hlink="hlink" folHlink="folHlink"/>
  <p:notesStyle>
    <a:lvl1pPr marL="0" algn="l" defTabSz="1503672" rtl="0" eaLnBrk="1" latinLnBrk="0" hangingPunct="1">
      <a:defRPr sz="2000" kern="1200">
        <a:solidFill>
          <a:schemeClr val="tx1"/>
        </a:solidFill>
        <a:latin typeface="+mn-lt"/>
        <a:ea typeface="+mn-ea"/>
        <a:cs typeface="+mn-cs"/>
      </a:defRPr>
    </a:lvl1pPr>
    <a:lvl2pPr marL="751837" algn="l" defTabSz="1503672" rtl="0" eaLnBrk="1" latinLnBrk="0" hangingPunct="1">
      <a:defRPr sz="2000" kern="1200">
        <a:solidFill>
          <a:schemeClr val="tx1"/>
        </a:solidFill>
        <a:latin typeface="+mn-lt"/>
        <a:ea typeface="+mn-ea"/>
        <a:cs typeface="+mn-cs"/>
      </a:defRPr>
    </a:lvl2pPr>
    <a:lvl3pPr marL="1503672" algn="l" defTabSz="1503672" rtl="0" eaLnBrk="1" latinLnBrk="0" hangingPunct="1">
      <a:defRPr sz="2000" kern="1200">
        <a:solidFill>
          <a:schemeClr val="tx1"/>
        </a:solidFill>
        <a:latin typeface="+mn-lt"/>
        <a:ea typeface="+mn-ea"/>
        <a:cs typeface="+mn-cs"/>
      </a:defRPr>
    </a:lvl3pPr>
    <a:lvl4pPr marL="2255509" algn="l" defTabSz="1503672" rtl="0" eaLnBrk="1" latinLnBrk="0" hangingPunct="1">
      <a:defRPr sz="2000" kern="1200">
        <a:solidFill>
          <a:schemeClr val="tx1"/>
        </a:solidFill>
        <a:latin typeface="+mn-lt"/>
        <a:ea typeface="+mn-ea"/>
        <a:cs typeface="+mn-cs"/>
      </a:defRPr>
    </a:lvl4pPr>
    <a:lvl5pPr marL="3007344" algn="l" defTabSz="1503672" rtl="0" eaLnBrk="1" latinLnBrk="0" hangingPunct="1">
      <a:defRPr sz="2000" kern="1200">
        <a:solidFill>
          <a:schemeClr val="tx1"/>
        </a:solidFill>
        <a:latin typeface="+mn-lt"/>
        <a:ea typeface="+mn-ea"/>
        <a:cs typeface="+mn-cs"/>
      </a:defRPr>
    </a:lvl5pPr>
    <a:lvl6pPr marL="3759181" algn="l" defTabSz="1503672" rtl="0" eaLnBrk="1" latinLnBrk="0" hangingPunct="1">
      <a:defRPr sz="2000" kern="1200">
        <a:solidFill>
          <a:schemeClr val="tx1"/>
        </a:solidFill>
        <a:latin typeface="+mn-lt"/>
        <a:ea typeface="+mn-ea"/>
        <a:cs typeface="+mn-cs"/>
      </a:defRPr>
    </a:lvl6pPr>
    <a:lvl7pPr marL="4511017" algn="l" defTabSz="1503672" rtl="0" eaLnBrk="1" latinLnBrk="0" hangingPunct="1">
      <a:defRPr sz="2000" kern="1200">
        <a:solidFill>
          <a:schemeClr val="tx1"/>
        </a:solidFill>
        <a:latin typeface="+mn-lt"/>
        <a:ea typeface="+mn-ea"/>
        <a:cs typeface="+mn-cs"/>
      </a:defRPr>
    </a:lvl7pPr>
    <a:lvl8pPr marL="5262854" algn="l" defTabSz="1503672" rtl="0" eaLnBrk="1" latinLnBrk="0" hangingPunct="1">
      <a:defRPr sz="2000" kern="1200">
        <a:solidFill>
          <a:schemeClr val="tx1"/>
        </a:solidFill>
        <a:latin typeface="+mn-lt"/>
        <a:ea typeface="+mn-ea"/>
        <a:cs typeface="+mn-cs"/>
      </a:defRPr>
    </a:lvl8pPr>
    <a:lvl9pPr marL="6014689" algn="l" defTabSz="1503672" rtl="0" eaLnBrk="1" latinLnBrk="0" hangingPunct="1">
      <a:defRPr sz="20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408096" indent="0" algn="ctr">
              <a:buNone/>
              <a:defRPr>
                <a:solidFill>
                  <a:schemeClr val="tx1">
                    <a:tint val="75000"/>
                  </a:schemeClr>
                </a:solidFill>
              </a:defRPr>
            </a:lvl2pPr>
            <a:lvl3pPr marL="816192" indent="0" algn="ctr">
              <a:buNone/>
              <a:defRPr>
                <a:solidFill>
                  <a:schemeClr val="tx1">
                    <a:tint val="75000"/>
                  </a:schemeClr>
                </a:solidFill>
              </a:defRPr>
            </a:lvl3pPr>
            <a:lvl4pPr marL="1224288" indent="0" algn="ctr">
              <a:buNone/>
              <a:defRPr>
                <a:solidFill>
                  <a:schemeClr val="tx1">
                    <a:tint val="75000"/>
                  </a:schemeClr>
                </a:solidFill>
              </a:defRPr>
            </a:lvl4pPr>
            <a:lvl5pPr marL="1632388" indent="0" algn="ctr">
              <a:buNone/>
              <a:defRPr>
                <a:solidFill>
                  <a:schemeClr val="tx1">
                    <a:tint val="75000"/>
                  </a:schemeClr>
                </a:solidFill>
              </a:defRPr>
            </a:lvl5pPr>
            <a:lvl6pPr marL="2040484" indent="0" algn="ctr">
              <a:buNone/>
              <a:defRPr>
                <a:solidFill>
                  <a:schemeClr val="tx1">
                    <a:tint val="75000"/>
                  </a:schemeClr>
                </a:solidFill>
              </a:defRPr>
            </a:lvl6pPr>
            <a:lvl7pPr marL="2448580" indent="0" algn="ctr">
              <a:buNone/>
              <a:defRPr>
                <a:solidFill>
                  <a:schemeClr val="tx1">
                    <a:tint val="75000"/>
                  </a:schemeClr>
                </a:solidFill>
              </a:defRPr>
            </a:lvl7pPr>
            <a:lvl8pPr marL="2856676" indent="0" algn="ctr">
              <a:buNone/>
              <a:defRPr>
                <a:solidFill>
                  <a:schemeClr val="tx1">
                    <a:tint val="75000"/>
                  </a:schemeClr>
                </a:solidFill>
              </a:defRPr>
            </a:lvl8pPr>
            <a:lvl9pPr marL="3264772"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22593B4-E03B-427C-944E-1F65F866ADF5}" type="datetimeFigureOut">
              <a:rPr lang="en-US" smtClean="0"/>
              <a:t>21-Jan-23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18463159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2593B4-E03B-427C-944E-1F65F866ADF5}" type="datetimeFigureOut">
              <a:rPr lang="en-US" smtClean="0"/>
              <a:t>21-Jan-23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41470438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8"/>
            <a:ext cx="2057400" cy="4388644"/>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05978"/>
            <a:ext cx="6019800" cy="4388644"/>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2593B4-E03B-427C-944E-1F65F866ADF5}" type="datetimeFigureOut">
              <a:rPr lang="en-US" smtClean="0"/>
              <a:t>21-Jan-23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17011997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22593B4-E03B-427C-944E-1F65F866ADF5}" type="datetimeFigureOut">
              <a:rPr lang="en-US" smtClean="0"/>
              <a:t>21-Jan-23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26228678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2" y="3305175"/>
            <a:ext cx="7772400" cy="1021556"/>
          </a:xfrm>
        </p:spPr>
        <p:txBody>
          <a:bodyPr anchor="t"/>
          <a:lstStyle>
            <a:lvl1pPr algn="l">
              <a:defRPr sz="3600" b="1" cap="all"/>
            </a:lvl1pPr>
          </a:lstStyle>
          <a:p>
            <a:r>
              <a:rPr lang="en-US" smtClean="0"/>
              <a:t>Click to edit Master title style</a:t>
            </a:r>
            <a:endParaRPr lang="en-US"/>
          </a:p>
        </p:txBody>
      </p:sp>
      <p:sp>
        <p:nvSpPr>
          <p:cNvPr id="3" name="Text Placeholder 2"/>
          <p:cNvSpPr>
            <a:spLocks noGrp="1"/>
          </p:cNvSpPr>
          <p:nvPr>
            <p:ph type="body" idx="1"/>
          </p:nvPr>
        </p:nvSpPr>
        <p:spPr>
          <a:xfrm>
            <a:off x="722312" y="2180037"/>
            <a:ext cx="7772400" cy="1125141"/>
          </a:xfrm>
        </p:spPr>
        <p:txBody>
          <a:bodyPr anchor="b"/>
          <a:lstStyle>
            <a:lvl1pPr marL="0" indent="0">
              <a:buNone/>
              <a:defRPr sz="1800">
                <a:solidFill>
                  <a:schemeClr val="tx1">
                    <a:tint val="75000"/>
                  </a:schemeClr>
                </a:solidFill>
              </a:defRPr>
            </a:lvl1pPr>
            <a:lvl2pPr marL="408096" indent="0">
              <a:buNone/>
              <a:defRPr sz="1600">
                <a:solidFill>
                  <a:schemeClr val="tx1">
                    <a:tint val="75000"/>
                  </a:schemeClr>
                </a:solidFill>
              </a:defRPr>
            </a:lvl2pPr>
            <a:lvl3pPr marL="816192" indent="0">
              <a:buNone/>
              <a:defRPr sz="1500">
                <a:solidFill>
                  <a:schemeClr val="tx1">
                    <a:tint val="75000"/>
                  </a:schemeClr>
                </a:solidFill>
              </a:defRPr>
            </a:lvl3pPr>
            <a:lvl4pPr marL="1224288" indent="0">
              <a:buNone/>
              <a:defRPr sz="1300">
                <a:solidFill>
                  <a:schemeClr val="tx1">
                    <a:tint val="75000"/>
                  </a:schemeClr>
                </a:solidFill>
              </a:defRPr>
            </a:lvl4pPr>
            <a:lvl5pPr marL="1632388" indent="0">
              <a:buNone/>
              <a:defRPr sz="1300">
                <a:solidFill>
                  <a:schemeClr val="tx1">
                    <a:tint val="75000"/>
                  </a:schemeClr>
                </a:solidFill>
              </a:defRPr>
            </a:lvl5pPr>
            <a:lvl6pPr marL="2040484" indent="0">
              <a:buNone/>
              <a:defRPr sz="1300">
                <a:solidFill>
                  <a:schemeClr val="tx1">
                    <a:tint val="75000"/>
                  </a:schemeClr>
                </a:solidFill>
              </a:defRPr>
            </a:lvl6pPr>
            <a:lvl7pPr marL="2448580" indent="0">
              <a:buNone/>
              <a:defRPr sz="1300">
                <a:solidFill>
                  <a:schemeClr val="tx1">
                    <a:tint val="75000"/>
                  </a:schemeClr>
                </a:solidFill>
              </a:defRPr>
            </a:lvl7pPr>
            <a:lvl8pPr marL="2856676" indent="0">
              <a:buNone/>
              <a:defRPr sz="1300">
                <a:solidFill>
                  <a:schemeClr val="tx1">
                    <a:tint val="75000"/>
                  </a:schemeClr>
                </a:solidFill>
              </a:defRPr>
            </a:lvl8pPr>
            <a:lvl9pPr marL="3264772" indent="0">
              <a:buNone/>
              <a:defRPr sz="13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22593B4-E03B-427C-944E-1F65F866ADF5}" type="datetimeFigureOut">
              <a:rPr lang="en-US" smtClean="0"/>
              <a:t>21-Jan-23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366856073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200153"/>
            <a:ext cx="4038600" cy="3394472"/>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200153"/>
            <a:ext cx="4038600" cy="3394472"/>
          </a:xfrm>
        </p:spPr>
        <p:txBody>
          <a:bodyPr/>
          <a:lstStyle>
            <a:lvl1pPr>
              <a:defRPr sz="2500"/>
            </a:lvl1pPr>
            <a:lvl2pPr>
              <a:defRPr sz="21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22593B4-E03B-427C-944E-1F65F866ADF5}" type="datetimeFigureOut">
              <a:rPr lang="en-US" smtClean="0"/>
              <a:t>21-Jan-23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395075859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151337"/>
            <a:ext cx="4040188" cy="479822"/>
          </a:xfrm>
        </p:spPr>
        <p:txBody>
          <a:bodyPr anchor="b"/>
          <a:lstStyle>
            <a:lvl1pPr marL="0" indent="0">
              <a:buNone/>
              <a:defRPr sz="2100" b="1"/>
            </a:lvl1pPr>
            <a:lvl2pPr marL="408096" indent="0">
              <a:buNone/>
              <a:defRPr sz="1800" b="1"/>
            </a:lvl2pPr>
            <a:lvl3pPr marL="816192" indent="0">
              <a:buNone/>
              <a:defRPr sz="1600" b="1"/>
            </a:lvl3pPr>
            <a:lvl4pPr marL="1224288" indent="0">
              <a:buNone/>
              <a:defRPr sz="1500" b="1"/>
            </a:lvl4pPr>
            <a:lvl5pPr marL="1632388" indent="0">
              <a:buNone/>
              <a:defRPr sz="1500" b="1"/>
            </a:lvl5pPr>
            <a:lvl6pPr marL="2040484" indent="0">
              <a:buNone/>
              <a:defRPr sz="1500" b="1"/>
            </a:lvl6pPr>
            <a:lvl7pPr marL="2448580" indent="0">
              <a:buNone/>
              <a:defRPr sz="1500" b="1"/>
            </a:lvl7pPr>
            <a:lvl8pPr marL="2856676" indent="0">
              <a:buNone/>
              <a:defRPr sz="1500" b="1"/>
            </a:lvl8pPr>
            <a:lvl9pPr marL="3264772" indent="0">
              <a:buNone/>
              <a:defRPr sz="1500" b="1"/>
            </a:lvl9pPr>
          </a:lstStyle>
          <a:p>
            <a:pPr lvl="0"/>
            <a:r>
              <a:rPr lang="en-US" smtClean="0"/>
              <a:t>Click to edit Master text styles</a:t>
            </a:r>
          </a:p>
        </p:txBody>
      </p:sp>
      <p:sp>
        <p:nvSpPr>
          <p:cNvPr id="4" name="Content Placeholder 3"/>
          <p:cNvSpPr>
            <a:spLocks noGrp="1"/>
          </p:cNvSpPr>
          <p:nvPr>
            <p:ph sz="half" idx="2"/>
          </p:nvPr>
        </p:nvSpPr>
        <p:spPr>
          <a:xfrm>
            <a:off x="457200" y="1631157"/>
            <a:ext cx="4040188" cy="2963466"/>
          </a:xfrm>
        </p:spPr>
        <p:txBody>
          <a:bodyPr/>
          <a:lstStyle>
            <a:lvl1pPr>
              <a:defRPr sz="21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151337"/>
            <a:ext cx="4041775" cy="479822"/>
          </a:xfrm>
        </p:spPr>
        <p:txBody>
          <a:bodyPr anchor="b"/>
          <a:lstStyle>
            <a:lvl1pPr marL="0" indent="0">
              <a:buNone/>
              <a:defRPr sz="2100" b="1"/>
            </a:lvl1pPr>
            <a:lvl2pPr marL="408096" indent="0">
              <a:buNone/>
              <a:defRPr sz="1800" b="1"/>
            </a:lvl2pPr>
            <a:lvl3pPr marL="816192" indent="0">
              <a:buNone/>
              <a:defRPr sz="1600" b="1"/>
            </a:lvl3pPr>
            <a:lvl4pPr marL="1224288" indent="0">
              <a:buNone/>
              <a:defRPr sz="1500" b="1"/>
            </a:lvl4pPr>
            <a:lvl5pPr marL="1632388" indent="0">
              <a:buNone/>
              <a:defRPr sz="1500" b="1"/>
            </a:lvl5pPr>
            <a:lvl6pPr marL="2040484" indent="0">
              <a:buNone/>
              <a:defRPr sz="1500" b="1"/>
            </a:lvl6pPr>
            <a:lvl7pPr marL="2448580" indent="0">
              <a:buNone/>
              <a:defRPr sz="1500" b="1"/>
            </a:lvl7pPr>
            <a:lvl8pPr marL="2856676" indent="0">
              <a:buNone/>
              <a:defRPr sz="1500" b="1"/>
            </a:lvl8pPr>
            <a:lvl9pPr marL="3264772" indent="0">
              <a:buNone/>
              <a:defRPr sz="1500" b="1"/>
            </a:lvl9pPr>
          </a:lstStyle>
          <a:p>
            <a:pPr lvl="0"/>
            <a:r>
              <a:rPr lang="en-US" smtClean="0"/>
              <a:t>Click to edit Master text styles</a:t>
            </a:r>
          </a:p>
        </p:txBody>
      </p:sp>
      <p:sp>
        <p:nvSpPr>
          <p:cNvPr id="6" name="Content Placeholder 5"/>
          <p:cNvSpPr>
            <a:spLocks noGrp="1"/>
          </p:cNvSpPr>
          <p:nvPr>
            <p:ph sz="quarter" idx="4"/>
          </p:nvPr>
        </p:nvSpPr>
        <p:spPr>
          <a:xfrm>
            <a:off x="4645025" y="1631157"/>
            <a:ext cx="4041775" cy="2963466"/>
          </a:xfrm>
        </p:spPr>
        <p:txBody>
          <a:bodyPr/>
          <a:lstStyle>
            <a:lvl1pPr>
              <a:defRPr sz="2100"/>
            </a:lvl1pPr>
            <a:lvl2pPr>
              <a:defRPr sz="1800"/>
            </a:lvl2pPr>
            <a:lvl3pPr>
              <a:defRPr sz="1600"/>
            </a:lvl3pPr>
            <a:lvl4pPr>
              <a:defRPr sz="1500"/>
            </a:lvl4pPr>
            <a:lvl5pPr>
              <a:defRPr sz="1500"/>
            </a:lvl5pPr>
            <a:lvl6pPr>
              <a:defRPr sz="1500"/>
            </a:lvl6pPr>
            <a:lvl7pPr>
              <a:defRPr sz="1500"/>
            </a:lvl7pPr>
            <a:lvl8pPr>
              <a:defRPr sz="1500"/>
            </a:lvl8pPr>
            <a:lvl9pPr>
              <a:defRPr sz="15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22593B4-E03B-427C-944E-1F65F866ADF5}" type="datetimeFigureOut">
              <a:rPr lang="en-US" smtClean="0"/>
              <a:t>21-Jan-23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30104029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22593B4-E03B-427C-944E-1F65F866ADF5}" type="datetimeFigureOut">
              <a:rPr lang="en-US" smtClean="0"/>
              <a:t>21-Jan-23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17311414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22593B4-E03B-427C-944E-1F65F866ADF5}" type="datetimeFigureOut">
              <a:rPr lang="en-US" smtClean="0"/>
              <a:t>21-Jan-23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112357005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4" y="204787"/>
            <a:ext cx="3008312" cy="871538"/>
          </a:xfrm>
        </p:spPr>
        <p:txBody>
          <a:bodyPr anchor="b"/>
          <a:lstStyle>
            <a:lvl1pPr algn="l">
              <a:defRPr sz="1800" b="1"/>
            </a:lvl1pPr>
          </a:lstStyle>
          <a:p>
            <a:r>
              <a:rPr lang="en-US" smtClean="0"/>
              <a:t>Click to edit Master title style</a:t>
            </a:r>
            <a:endParaRPr lang="en-US"/>
          </a:p>
        </p:txBody>
      </p:sp>
      <p:sp>
        <p:nvSpPr>
          <p:cNvPr id="3" name="Content Placeholder 2"/>
          <p:cNvSpPr>
            <a:spLocks noGrp="1"/>
          </p:cNvSpPr>
          <p:nvPr>
            <p:ph idx="1"/>
          </p:nvPr>
        </p:nvSpPr>
        <p:spPr>
          <a:xfrm>
            <a:off x="3575049" y="204791"/>
            <a:ext cx="5111751" cy="4389834"/>
          </a:xfrm>
        </p:spPr>
        <p:txBody>
          <a:bodyPr/>
          <a:lstStyle>
            <a:lvl1pPr>
              <a:defRPr sz="2800"/>
            </a:lvl1pPr>
            <a:lvl2pPr>
              <a:defRPr sz="2500"/>
            </a:lvl2pPr>
            <a:lvl3pPr>
              <a:defRPr sz="21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4" y="1076328"/>
            <a:ext cx="3008312" cy="3518297"/>
          </a:xfrm>
        </p:spPr>
        <p:txBody>
          <a:bodyPr/>
          <a:lstStyle>
            <a:lvl1pPr marL="0" indent="0">
              <a:buNone/>
              <a:defRPr sz="1300"/>
            </a:lvl1pPr>
            <a:lvl2pPr marL="408096" indent="0">
              <a:buNone/>
              <a:defRPr sz="1200"/>
            </a:lvl2pPr>
            <a:lvl3pPr marL="816192" indent="0">
              <a:buNone/>
              <a:defRPr sz="800"/>
            </a:lvl3pPr>
            <a:lvl4pPr marL="1224288" indent="0">
              <a:buNone/>
              <a:defRPr sz="800"/>
            </a:lvl4pPr>
            <a:lvl5pPr marL="1632388" indent="0">
              <a:buNone/>
              <a:defRPr sz="800"/>
            </a:lvl5pPr>
            <a:lvl6pPr marL="2040484" indent="0">
              <a:buNone/>
              <a:defRPr sz="800"/>
            </a:lvl6pPr>
            <a:lvl7pPr marL="2448580" indent="0">
              <a:buNone/>
              <a:defRPr sz="800"/>
            </a:lvl7pPr>
            <a:lvl8pPr marL="2856676" indent="0">
              <a:buNone/>
              <a:defRPr sz="800"/>
            </a:lvl8pPr>
            <a:lvl9pPr marL="326477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2593B4-E03B-427C-944E-1F65F866ADF5}" type="datetimeFigureOut">
              <a:rPr lang="en-US" smtClean="0"/>
              <a:t>21-Jan-23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31677423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3"/>
            <a:ext cx="5486400" cy="425053"/>
          </a:xfrm>
        </p:spPr>
        <p:txBody>
          <a:bodyPr anchor="b"/>
          <a:lstStyle>
            <a:lvl1pPr algn="l">
              <a:defRPr sz="1800" b="1"/>
            </a:lvl1pPr>
          </a:lstStyle>
          <a:p>
            <a:r>
              <a:rPr lang="en-US" smtClean="0"/>
              <a:t>Click to edit Master title style</a:t>
            </a:r>
            <a:endParaRPr lang="en-US"/>
          </a:p>
        </p:txBody>
      </p:sp>
      <p:sp>
        <p:nvSpPr>
          <p:cNvPr id="3" name="Picture Placeholder 2"/>
          <p:cNvSpPr>
            <a:spLocks noGrp="1"/>
          </p:cNvSpPr>
          <p:nvPr>
            <p:ph type="pic" idx="1"/>
          </p:nvPr>
        </p:nvSpPr>
        <p:spPr>
          <a:xfrm>
            <a:off x="1792288" y="459581"/>
            <a:ext cx="5486400" cy="3086100"/>
          </a:xfrm>
        </p:spPr>
        <p:txBody>
          <a:bodyPr/>
          <a:lstStyle>
            <a:lvl1pPr marL="0" indent="0">
              <a:buNone/>
              <a:defRPr sz="2800"/>
            </a:lvl1pPr>
            <a:lvl2pPr marL="408096" indent="0">
              <a:buNone/>
              <a:defRPr sz="2500"/>
            </a:lvl2pPr>
            <a:lvl3pPr marL="816192" indent="0">
              <a:buNone/>
              <a:defRPr sz="2100"/>
            </a:lvl3pPr>
            <a:lvl4pPr marL="1224288" indent="0">
              <a:buNone/>
              <a:defRPr sz="1800"/>
            </a:lvl4pPr>
            <a:lvl5pPr marL="1632388" indent="0">
              <a:buNone/>
              <a:defRPr sz="1800"/>
            </a:lvl5pPr>
            <a:lvl6pPr marL="2040484" indent="0">
              <a:buNone/>
              <a:defRPr sz="1800"/>
            </a:lvl6pPr>
            <a:lvl7pPr marL="2448580" indent="0">
              <a:buNone/>
              <a:defRPr sz="1800"/>
            </a:lvl7pPr>
            <a:lvl8pPr marL="2856676" indent="0">
              <a:buNone/>
              <a:defRPr sz="1800"/>
            </a:lvl8pPr>
            <a:lvl9pPr marL="3264772" indent="0">
              <a:buNone/>
              <a:defRPr sz="1800"/>
            </a:lvl9pPr>
          </a:lstStyle>
          <a:p>
            <a:endParaRPr lang="en-US"/>
          </a:p>
        </p:txBody>
      </p:sp>
      <p:sp>
        <p:nvSpPr>
          <p:cNvPr id="4" name="Text Placeholder 3"/>
          <p:cNvSpPr>
            <a:spLocks noGrp="1"/>
          </p:cNvSpPr>
          <p:nvPr>
            <p:ph type="body" sz="half" idx="2"/>
          </p:nvPr>
        </p:nvSpPr>
        <p:spPr>
          <a:xfrm>
            <a:off x="1792288" y="4025506"/>
            <a:ext cx="5486400" cy="603647"/>
          </a:xfrm>
        </p:spPr>
        <p:txBody>
          <a:bodyPr/>
          <a:lstStyle>
            <a:lvl1pPr marL="0" indent="0">
              <a:buNone/>
              <a:defRPr sz="1300"/>
            </a:lvl1pPr>
            <a:lvl2pPr marL="408096" indent="0">
              <a:buNone/>
              <a:defRPr sz="1200"/>
            </a:lvl2pPr>
            <a:lvl3pPr marL="816192" indent="0">
              <a:buNone/>
              <a:defRPr sz="800"/>
            </a:lvl3pPr>
            <a:lvl4pPr marL="1224288" indent="0">
              <a:buNone/>
              <a:defRPr sz="800"/>
            </a:lvl4pPr>
            <a:lvl5pPr marL="1632388" indent="0">
              <a:buNone/>
              <a:defRPr sz="800"/>
            </a:lvl5pPr>
            <a:lvl6pPr marL="2040484" indent="0">
              <a:buNone/>
              <a:defRPr sz="800"/>
            </a:lvl6pPr>
            <a:lvl7pPr marL="2448580" indent="0">
              <a:buNone/>
              <a:defRPr sz="800"/>
            </a:lvl7pPr>
            <a:lvl8pPr marL="2856676" indent="0">
              <a:buNone/>
              <a:defRPr sz="800"/>
            </a:lvl8pPr>
            <a:lvl9pPr marL="3264772" indent="0">
              <a:buNone/>
              <a:defRPr sz="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22593B4-E03B-427C-944E-1F65F866ADF5}" type="datetimeFigureOut">
              <a:rPr lang="en-US" smtClean="0"/>
              <a:t>21-Jan-23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EA751EB3-9065-4C94-A324-B309F97D7239}" type="slidenum">
              <a:rPr lang="en-US" smtClean="0"/>
              <a:t>‹#›</a:t>
            </a:fld>
            <a:endParaRPr lang="en-US"/>
          </a:p>
        </p:txBody>
      </p:sp>
    </p:spTree>
    <p:extLst>
      <p:ext uri="{BB962C8B-B14F-4D97-AF65-F5344CB8AC3E}">
        <p14:creationId xmlns:p14="http://schemas.microsoft.com/office/powerpoint/2010/main" val="5301551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8"/>
            <a:ext cx="8229600" cy="857250"/>
          </a:xfrm>
          <a:prstGeom prst="rect">
            <a:avLst/>
          </a:prstGeom>
        </p:spPr>
        <p:txBody>
          <a:bodyPr vert="horz" lIns="81620" tIns="40810" rIns="81620" bIns="4081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200153"/>
            <a:ext cx="8229600" cy="3394472"/>
          </a:xfrm>
          <a:prstGeom prst="rect">
            <a:avLst/>
          </a:prstGeom>
        </p:spPr>
        <p:txBody>
          <a:bodyPr vert="horz" lIns="81620" tIns="40810" rIns="81620" bIns="4081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4767262"/>
            <a:ext cx="2133600" cy="273844"/>
          </a:xfrm>
          <a:prstGeom prst="rect">
            <a:avLst/>
          </a:prstGeom>
        </p:spPr>
        <p:txBody>
          <a:bodyPr vert="horz" lIns="81620" tIns="40810" rIns="81620" bIns="40810" rtlCol="0" anchor="ctr"/>
          <a:lstStyle>
            <a:lvl1pPr algn="l">
              <a:defRPr sz="1200">
                <a:solidFill>
                  <a:schemeClr val="tx1">
                    <a:tint val="75000"/>
                  </a:schemeClr>
                </a:solidFill>
              </a:defRPr>
            </a:lvl1pPr>
          </a:lstStyle>
          <a:p>
            <a:fld id="{122593B4-E03B-427C-944E-1F65F866ADF5}" type="datetimeFigureOut">
              <a:rPr lang="en-US" smtClean="0"/>
              <a:t>21-Jan-23</a:t>
            </a:fld>
            <a:endParaRPr lang="en-US"/>
          </a:p>
        </p:txBody>
      </p:sp>
      <p:sp>
        <p:nvSpPr>
          <p:cNvPr id="5" name="Footer Placeholder 4"/>
          <p:cNvSpPr>
            <a:spLocks noGrp="1"/>
          </p:cNvSpPr>
          <p:nvPr>
            <p:ph type="ftr" sz="quarter" idx="3"/>
          </p:nvPr>
        </p:nvSpPr>
        <p:spPr>
          <a:xfrm>
            <a:off x="3124200" y="4767262"/>
            <a:ext cx="2895600" cy="273844"/>
          </a:xfrm>
          <a:prstGeom prst="rect">
            <a:avLst/>
          </a:prstGeom>
        </p:spPr>
        <p:txBody>
          <a:bodyPr vert="horz" lIns="81620" tIns="40810" rIns="81620" bIns="4081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2"/>
            <a:ext cx="2133600" cy="273844"/>
          </a:xfrm>
          <a:prstGeom prst="rect">
            <a:avLst/>
          </a:prstGeom>
        </p:spPr>
        <p:txBody>
          <a:bodyPr vert="horz" lIns="81620" tIns="40810" rIns="81620" bIns="40810" rtlCol="0" anchor="ctr"/>
          <a:lstStyle>
            <a:lvl1pPr algn="r">
              <a:defRPr sz="1200">
                <a:solidFill>
                  <a:schemeClr val="tx1">
                    <a:tint val="75000"/>
                  </a:schemeClr>
                </a:solidFill>
              </a:defRPr>
            </a:lvl1pPr>
          </a:lstStyle>
          <a:p>
            <a:fld id="{EA751EB3-9065-4C94-A324-B309F97D7239}" type="slidenum">
              <a:rPr lang="en-US" smtClean="0"/>
              <a:t>‹#›</a:t>
            </a:fld>
            <a:endParaRPr lang="en-US"/>
          </a:p>
        </p:txBody>
      </p:sp>
    </p:spTree>
    <p:extLst>
      <p:ext uri="{BB962C8B-B14F-4D97-AF65-F5344CB8AC3E}">
        <p14:creationId xmlns:p14="http://schemas.microsoft.com/office/powerpoint/2010/main" val="41216345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816192" rtl="0" eaLnBrk="1" latinLnBrk="0" hangingPunct="1">
        <a:spcBef>
          <a:spcPct val="0"/>
        </a:spcBef>
        <a:buNone/>
        <a:defRPr sz="3900" kern="1200">
          <a:solidFill>
            <a:schemeClr val="tx1"/>
          </a:solidFill>
          <a:latin typeface="+mj-lt"/>
          <a:ea typeface="+mj-ea"/>
          <a:cs typeface="+mj-cs"/>
        </a:defRPr>
      </a:lvl1pPr>
    </p:titleStyle>
    <p:bodyStyle>
      <a:lvl1pPr marL="306072" indent="-306072" algn="l" defTabSz="816192" rtl="0" eaLnBrk="1" latinLnBrk="0" hangingPunct="1">
        <a:spcBef>
          <a:spcPct val="20000"/>
        </a:spcBef>
        <a:buFont typeface="Arial" pitchFamily="34" charset="0"/>
        <a:buChar char="•"/>
        <a:defRPr sz="2800" kern="1200">
          <a:solidFill>
            <a:schemeClr val="tx1"/>
          </a:solidFill>
          <a:latin typeface="+mn-lt"/>
          <a:ea typeface="+mn-ea"/>
          <a:cs typeface="+mn-cs"/>
        </a:defRPr>
      </a:lvl1pPr>
      <a:lvl2pPr marL="663156" indent="-255060" algn="l" defTabSz="816192" rtl="0" eaLnBrk="1" latinLnBrk="0" hangingPunct="1">
        <a:spcBef>
          <a:spcPct val="20000"/>
        </a:spcBef>
        <a:buFont typeface="Arial" pitchFamily="34" charset="0"/>
        <a:buChar char="–"/>
        <a:defRPr sz="2500" kern="1200">
          <a:solidFill>
            <a:schemeClr val="tx1"/>
          </a:solidFill>
          <a:latin typeface="+mn-lt"/>
          <a:ea typeface="+mn-ea"/>
          <a:cs typeface="+mn-cs"/>
        </a:defRPr>
      </a:lvl2pPr>
      <a:lvl3pPr marL="1020240" indent="-204048" algn="l" defTabSz="816192" rtl="0" eaLnBrk="1" latinLnBrk="0" hangingPunct="1">
        <a:spcBef>
          <a:spcPct val="20000"/>
        </a:spcBef>
        <a:buFont typeface="Arial" pitchFamily="34" charset="0"/>
        <a:buChar char="•"/>
        <a:defRPr sz="2100" kern="1200">
          <a:solidFill>
            <a:schemeClr val="tx1"/>
          </a:solidFill>
          <a:latin typeface="+mn-lt"/>
          <a:ea typeface="+mn-ea"/>
          <a:cs typeface="+mn-cs"/>
        </a:defRPr>
      </a:lvl3pPr>
      <a:lvl4pPr marL="1428340" indent="-204048" algn="l" defTabSz="816192" rtl="0" eaLnBrk="1" latinLnBrk="0" hangingPunct="1">
        <a:spcBef>
          <a:spcPct val="20000"/>
        </a:spcBef>
        <a:buFont typeface="Arial" pitchFamily="34" charset="0"/>
        <a:buChar char="–"/>
        <a:defRPr sz="1800" kern="1200">
          <a:solidFill>
            <a:schemeClr val="tx1"/>
          </a:solidFill>
          <a:latin typeface="+mn-lt"/>
          <a:ea typeface="+mn-ea"/>
          <a:cs typeface="+mn-cs"/>
        </a:defRPr>
      </a:lvl4pPr>
      <a:lvl5pPr marL="1836436" indent="-204048" algn="l" defTabSz="816192" rtl="0" eaLnBrk="1" latinLnBrk="0" hangingPunct="1">
        <a:spcBef>
          <a:spcPct val="20000"/>
        </a:spcBef>
        <a:buFont typeface="Arial" pitchFamily="34" charset="0"/>
        <a:buChar char="»"/>
        <a:defRPr sz="1800" kern="1200">
          <a:solidFill>
            <a:schemeClr val="tx1"/>
          </a:solidFill>
          <a:latin typeface="+mn-lt"/>
          <a:ea typeface="+mn-ea"/>
          <a:cs typeface="+mn-cs"/>
        </a:defRPr>
      </a:lvl5pPr>
      <a:lvl6pPr marL="2244532" indent="-204048" algn="l" defTabSz="816192"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652628" indent="-204048" algn="l" defTabSz="816192"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060724" indent="-204048" algn="l" defTabSz="816192"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468820" indent="-204048" algn="l" defTabSz="816192" rtl="0" eaLnBrk="1" latinLnBrk="0" hangingPunct="1">
        <a:spcBef>
          <a:spcPct val="20000"/>
        </a:spcBef>
        <a:buFont typeface="Arial" pitchFamily="34" charset="0"/>
        <a:buChar char="•"/>
        <a:defRPr sz="1800" kern="1200">
          <a:solidFill>
            <a:schemeClr val="tx1"/>
          </a:solidFill>
          <a:latin typeface="+mn-lt"/>
          <a:ea typeface="+mn-ea"/>
          <a:cs typeface="+mn-cs"/>
        </a:defRPr>
      </a:lvl9pPr>
    </p:bodyStyle>
    <p:otherStyle>
      <a:defPPr>
        <a:defRPr lang="en-US"/>
      </a:defPPr>
      <a:lvl1pPr marL="0" algn="l" defTabSz="816192" rtl="0" eaLnBrk="1" latinLnBrk="0" hangingPunct="1">
        <a:defRPr sz="1600" kern="1200">
          <a:solidFill>
            <a:schemeClr val="tx1"/>
          </a:solidFill>
          <a:latin typeface="+mn-lt"/>
          <a:ea typeface="+mn-ea"/>
          <a:cs typeface="+mn-cs"/>
        </a:defRPr>
      </a:lvl1pPr>
      <a:lvl2pPr marL="408096" algn="l" defTabSz="816192" rtl="0" eaLnBrk="1" latinLnBrk="0" hangingPunct="1">
        <a:defRPr sz="1600" kern="1200">
          <a:solidFill>
            <a:schemeClr val="tx1"/>
          </a:solidFill>
          <a:latin typeface="+mn-lt"/>
          <a:ea typeface="+mn-ea"/>
          <a:cs typeface="+mn-cs"/>
        </a:defRPr>
      </a:lvl2pPr>
      <a:lvl3pPr marL="816192" algn="l" defTabSz="816192" rtl="0" eaLnBrk="1" latinLnBrk="0" hangingPunct="1">
        <a:defRPr sz="1600" kern="1200">
          <a:solidFill>
            <a:schemeClr val="tx1"/>
          </a:solidFill>
          <a:latin typeface="+mn-lt"/>
          <a:ea typeface="+mn-ea"/>
          <a:cs typeface="+mn-cs"/>
        </a:defRPr>
      </a:lvl3pPr>
      <a:lvl4pPr marL="1224288" algn="l" defTabSz="816192" rtl="0" eaLnBrk="1" latinLnBrk="0" hangingPunct="1">
        <a:defRPr sz="1600" kern="1200">
          <a:solidFill>
            <a:schemeClr val="tx1"/>
          </a:solidFill>
          <a:latin typeface="+mn-lt"/>
          <a:ea typeface="+mn-ea"/>
          <a:cs typeface="+mn-cs"/>
        </a:defRPr>
      </a:lvl4pPr>
      <a:lvl5pPr marL="1632388" algn="l" defTabSz="816192" rtl="0" eaLnBrk="1" latinLnBrk="0" hangingPunct="1">
        <a:defRPr sz="1600" kern="1200">
          <a:solidFill>
            <a:schemeClr val="tx1"/>
          </a:solidFill>
          <a:latin typeface="+mn-lt"/>
          <a:ea typeface="+mn-ea"/>
          <a:cs typeface="+mn-cs"/>
        </a:defRPr>
      </a:lvl5pPr>
      <a:lvl6pPr marL="2040484" algn="l" defTabSz="816192" rtl="0" eaLnBrk="1" latinLnBrk="0" hangingPunct="1">
        <a:defRPr sz="1600" kern="1200">
          <a:solidFill>
            <a:schemeClr val="tx1"/>
          </a:solidFill>
          <a:latin typeface="+mn-lt"/>
          <a:ea typeface="+mn-ea"/>
          <a:cs typeface="+mn-cs"/>
        </a:defRPr>
      </a:lvl6pPr>
      <a:lvl7pPr marL="2448580" algn="l" defTabSz="816192" rtl="0" eaLnBrk="1" latinLnBrk="0" hangingPunct="1">
        <a:defRPr sz="1600" kern="1200">
          <a:solidFill>
            <a:schemeClr val="tx1"/>
          </a:solidFill>
          <a:latin typeface="+mn-lt"/>
          <a:ea typeface="+mn-ea"/>
          <a:cs typeface="+mn-cs"/>
        </a:defRPr>
      </a:lvl7pPr>
      <a:lvl8pPr marL="2856676" algn="l" defTabSz="816192" rtl="0" eaLnBrk="1" latinLnBrk="0" hangingPunct="1">
        <a:defRPr sz="1600" kern="1200">
          <a:solidFill>
            <a:schemeClr val="tx1"/>
          </a:solidFill>
          <a:latin typeface="+mn-lt"/>
          <a:ea typeface="+mn-ea"/>
          <a:cs typeface="+mn-cs"/>
        </a:defRPr>
      </a:lvl8pPr>
      <a:lvl9pPr marL="3264772" algn="l" defTabSz="816192" rtl="0" eaLnBrk="1" latinLnBrk="0" hangingPunct="1">
        <a:defRPr sz="16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12.xml.rels><?xml version="1.0" encoding="UTF-8" standalone="yes"?>
<Relationships xmlns="http://schemas.openxmlformats.org/package/2006/relationships"><Relationship Id="rId8" Type="http://schemas.openxmlformats.org/officeDocument/2006/relationships/image" Target="../media/image93.png"/><Relationship Id="rId3" Type="http://schemas.openxmlformats.org/officeDocument/2006/relationships/image" Target="../media/image88.png"/><Relationship Id="rId7" Type="http://schemas.openxmlformats.org/officeDocument/2006/relationships/image" Target="../media/image92.png"/><Relationship Id="rId2" Type="http://schemas.openxmlformats.org/officeDocument/2006/relationships/image" Target="../media/image85.jpeg"/><Relationship Id="rId1" Type="http://schemas.openxmlformats.org/officeDocument/2006/relationships/slideLayout" Target="../slideLayouts/slideLayout2.xml"/><Relationship Id="rId6" Type="http://schemas.openxmlformats.org/officeDocument/2006/relationships/image" Target="../media/image91.png"/><Relationship Id="rId5" Type="http://schemas.openxmlformats.org/officeDocument/2006/relationships/image" Target="../media/image90.png"/><Relationship Id="rId4" Type="http://schemas.openxmlformats.org/officeDocument/2006/relationships/image" Target="../media/image89.png"/></Relationships>
</file>

<file path=ppt/slides/_rels/slide1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87.png"/><Relationship Id="rId1" Type="http://schemas.openxmlformats.org/officeDocument/2006/relationships/slideLayout" Target="../slideLayouts/slideLayout2.xml"/><Relationship Id="rId6" Type="http://schemas.openxmlformats.org/officeDocument/2006/relationships/image" Target="../media/image97.png"/><Relationship Id="rId5" Type="http://schemas.openxmlformats.org/officeDocument/2006/relationships/image" Target="../media/image96.png"/><Relationship Id="rId4" Type="http://schemas.openxmlformats.org/officeDocument/2006/relationships/image" Target="../media/image95.png"/></Relationships>
</file>

<file path=ppt/slides/_rels/slide14.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2.xml"/><Relationship Id="rId4" Type="http://schemas.openxmlformats.org/officeDocument/2006/relationships/image" Target="../media/image100.png"/></Relationships>
</file>

<file path=ppt/slides/_rels/slide15.xml.rels><?xml version="1.0" encoding="UTF-8" standalone="yes"?>
<Relationships xmlns="http://schemas.openxmlformats.org/package/2006/relationships"><Relationship Id="rId3" Type="http://schemas.openxmlformats.org/officeDocument/2006/relationships/image" Target="../media/image102.png"/><Relationship Id="rId7" Type="http://schemas.openxmlformats.org/officeDocument/2006/relationships/hyperlink" Target="https://runescape.wiki/w/Help:Editing/Tables" TargetMode="External"/><Relationship Id="rId2" Type="http://schemas.openxmlformats.org/officeDocument/2006/relationships/image" Target="../media/image101.png"/><Relationship Id="rId1" Type="http://schemas.openxmlformats.org/officeDocument/2006/relationships/slideLayout" Target="../slideLayouts/slideLayout2.xml"/><Relationship Id="rId6" Type="http://schemas.openxmlformats.org/officeDocument/2006/relationships/hyperlink" Target="https://en.wikipedia.org/wiki/Wikipedia:Advanced_table_formatting" TargetMode="External"/><Relationship Id="rId5" Type="http://schemas.openxmlformats.org/officeDocument/2006/relationships/hyperlink" Target="https://en.wikipedia.org/wiki/Help:Basic_table_markup" TargetMode="External"/><Relationship Id="rId4" Type="http://schemas.openxmlformats.org/officeDocument/2006/relationships/hyperlink" Target="https://en.wikipedia.org/wiki/Help:Table" TargetMode="External"/></Relationships>
</file>

<file path=ppt/slides/_rels/slide16.xml.rels><?xml version="1.0" encoding="UTF-8" standalone="yes"?>
<Relationships xmlns="http://schemas.openxmlformats.org/package/2006/relationships"><Relationship Id="rId8" Type="http://schemas.openxmlformats.org/officeDocument/2006/relationships/image" Target="../media/image85.jpeg"/><Relationship Id="rId3" Type="http://schemas.openxmlformats.org/officeDocument/2006/relationships/image" Target="../media/image21.png"/><Relationship Id="rId7" Type="http://schemas.openxmlformats.org/officeDocument/2006/relationships/image" Target="../media/image89.png"/><Relationship Id="rId2" Type="http://schemas.openxmlformats.org/officeDocument/2006/relationships/image" Target="../media/image90.png"/><Relationship Id="rId1" Type="http://schemas.openxmlformats.org/officeDocument/2006/relationships/slideLayout" Target="../slideLayouts/slideLayout2.xml"/><Relationship Id="rId6" Type="http://schemas.openxmlformats.org/officeDocument/2006/relationships/image" Target="../media/image103.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87.png"/></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7" Type="http://schemas.openxmlformats.org/officeDocument/2006/relationships/image" Target="../media/image7.png"/><Relationship Id="rId2" Type="http://schemas.openxmlformats.org/officeDocument/2006/relationships/image" Target="../media/image3.pn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hyperlink" Target="https://en.wikipedia.org/wiki/Wikipedia:Copyrights"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9.png"/><Relationship Id="rId7" Type="http://schemas.openxmlformats.org/officeDocument/2006/relationships/image" Target="../media/image13.png"/><Relationship Id="rId12" Type="http://schemas.openxmlformats.org/officeDocument/2006/relationships/image" Target="../media/image18.png"/><Relationship Id="rId2" Type="http://schemas.openxmlformats.org/officeDocument/2006/relationships/image" Target="../media/image8.png"/><Relationship Id="rId1" Type="http://schemas.openxmlformats.org/officeDocument/2006/relationships/slideLayout" Target="../slideLayouts/slideLayout2.xml"/><Relationship Id="rId6" Type="http://schemas.openxmlformats.org/officeDocument/2006/relationships/image" Target="../media/image12.png"/><Relationship Id="rId11" Type="http://schemas.openxmlformats.org/officeDocument/2006/relationships/image" Target="../media/image17.png"/><Relationship Id="rId5" Type="http://schemas.openxmlformats.org/officeDocument/2006/relationships/image" Target="../media/image11.png"/><Relationship Id="rId10" Type="http://schemas.openxmlformats.org/officeDocument/2006/relationships/image" Target="../media/image16.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25.png"/><Relationship Id="rId18" Type="http://schemas.openxmlformats.org/officeDocument/2006/relationships/image" Target="../media/image18.png"/><Relationship Id="rId3" Type="http://schemas.openxmlformats.org/officeDocument/2006/relationships/diagramData" Target="../diagrams/data1.xml"/><Relationship Id="rId7" Type="http://schemas.microsoft.com/office/2007/relationships/diagramDrawing" Target="../diagrams/drawing1.xml"/><Relationship Id="rId12" Type="http://schemas.openxmlformats.org/officeDocument/2006/relationships/image" Target="../media/image24.png"/><Relationship Id="rId17" Type="http://schemas.openxmlformats.org/officeDocument/2006/relationships/image" Target="../media/image17.png"/><Relationship Id="rId2" Type="http://schemas.openxmlformats.org/officeDocument/2006/relationships/image" Target="../media/image19.jpeg"/><Relationship Id="rId16" Type="http://schemas.openxmlformats.org/officeDocument/2006/relationships/image" Target="../media/image16.png"/><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23.png"/><Relationship Id="rId5" Type="http://schemas.openxmlformats.org/officeDocument/2006/relationships/diagramQuickStyle" Target="../diagrams/quickStyle1.xml"/><Relationship Id="rId15" Type="http://schemas.openxmlformats.org/officeDocument/2006/relationships/image" Target="../media/image15.png"/><Relationship Id="rId10" Type="http://schemas.openxmlformats.org/officeDocument/2006/relationships/image" Target="../media/image22.png"/><Relationship Id="rId19" Type="http://schemas.openxmlformats.org/officeDocument/2006/relationships/image" Target="../media/image27.png"/><Relationship Id="rId4" Type="http://schemas.openxmlformats.org/officeDocument/2006/relationships/diagramLayout" Target="../diagrams/layout1.xml"/><Relationship Id="rId9" Type="http://schemas.openxmlformats.org/officeDocument/2006/relationships/image" Target="../media/image21.png"/><Relationship Id="rId14" Type="http://schemas.openxmlformats.org/officeDocument/2006/relationships/image" Target="../media/image26.png"/></Relationships>
</file>

<file path=ppt/slides/_rels/slide7.xml.rels><?xml version="1.0" encoding="UTF-8" standalone="yes"?>
<Relationships xmlns="http://schemas.openxmlformats.org/package/2006/relationships"><Relationship Id="rId13" Type="http://schemas.openxmlformats.org/officeDocument/2006/relationships/image" Target="../media/image39.jpeg"/><Relationship Id="rId18" Type="http://schemas.openxmlformats.org/officeDocument/2006/relationships/image" Target="../media/image44.jpeg"/><Relationship Id="rId26" Type="http://schemas.openxmlformats.org/officeDocument/2006/relationships/image" Target="../media/image52.jpeg"/><Relationship Id="rId39" Type="http://schemas.openxmlformats.org/officeDocument/2006/relationships/image" Target="../media/image64.png"/><Relationship Id="rId3" Type="http://schemas.openxmlformats.org/officeDocument/2006/relationships/image" Target="../media/image29.png"/><Relationship Id="rId21" Type="http://schemas.openxmlformats.org/officeDocument/2006/relationships/image" Target="../media/image47.jpeg"/><Relationship Id="rId34" Type="http://schemas.openxmlformats.org/officeDocument/2006/relationships/image" Target="../media/image60.jpeg"/><Relationship Id="rId42" Type="http://schemas.openxmlformats.org/officeDocument/2006/relationships/image" Target="../media/image67.png"/><Relationship Id="rId47" Type="http://schemas.openxmlformats.org/officeDocument/2006/relationships/image" Target="../media/image72.png"/><Relationship Id="rId50" Type="http://schemas.openxmlformats.org/officeDocument/2006/relationships/image" Target="../media/image74.jpeg"/><Relationship Id="rId7" Type="http://schemas.openxmlformats.org/officeDocument/2006/relationships/image" Target="../media/image33.jpeg"/><Relationship Id="rId12" Type="http://schemas.openxmlformats.org/officeDocument/2006/relationships/image" Target="../media/image38.jpeg"/><Relationship Id="rId17" Type="http://schemas.openxmlformats.org/officeDocument/2006/relationships/image" Target="../media/image43.jpeg"/><Relationship Id="rId25" Type="http://schemas.openxmlformats.org/officeDocument/2006/relationships/image" Target="../media/image51.jpeg"/><Relationship Id="rId33" Type="http://schemas.openxmlformats.org/officeDocument/2006/relationships/image" Target="../media/image59.jpeg"/><Relationship Id="rId38" Type="http://schemas.openxmlformats.org/officeDocument/2006/relationships/image" Target="../media/image63.png"/><Relationship Id="rId46" Type="http://schemas.openxmlformats.org/officeDocument/2006/relationships/image" Target="../media/image71.png"/><Relationship Id="rId2" Type="http://schemas.openxmlformats.org/officeDocument/2006/relationships/image" Target="../media/image28.jpeg"/><Relationship Id="rId16" Type="http://schemas.openxmlformats.org/officeDocument/2006/relationships/image" Target="../media/image42.jpeg"/><Relationship Id="rId20" Type="http://schemas.openxmlformats.org/officeDocument/2006/relationships/image" Target="../media/image46.jpeg"/><Relationship Id="rId29" Type="http://schemas.openxmlformats.org/officeDocument/2006/relationships/image" Target="../media/image55.jpeg"/><Relationship Id="rId41" Type="http://schemas.openxmlformats.org/officeDocument/2006/relationships/image" Target="../media/image66.png"/><Relationship Id="rId54" Type="http://schemas.openxmlformats.org/officeDocument/2006/relationships/image" Target="../media/image77.png"/><Relationship Id="rId1" Type="http://schemas.openxmlformats.org/officeDocument/2006/relationships/slideLayout" Target="../slideLayouts/slideLayout2.xml"/><Relationship Id="rId6" Type="http://schemas.openxmlformats.org/officeDocument/2006/relationships/image" Target="../media/image32.jpeg"/><Relationship Id="rId11" Type="http://schemas.openxmlformats.org/officeDocument/2006/relationships/image" Target="../media/image37.jpeg"/><Relationship Id="rId24" Type="http://schemas.openxmlformats.org/officeDocument/2006/relationships/image" Target="../media/image50.jpeg"/><Relationship Id="rId32" Type="http://schemas.openxmlformats.org/officeDocument/2006/relationships/image" Target="../media/image58.jpeg"/><Relationship Id="rId37" Type="http://schemas.microsoft.com/office/2007/relationships/hdphoto" Target="../media/hdphoto2.wdp"/><Relationship Id="rId40" Type="http://schemas.openxmlformats.org/officeDocument/2006/relationships/image" Target="../media/image65.png"/><Relationship Id="rId45" Type="http://schemas.openxmlformats.org/officeDocument/2006/relationships/image" Target="../media/image70.png"/><Relationship Id="rId53" Type="http://schemas.openxmlformats.org/officeDocument/2006/relationships/image" Target="../media/image76.png"/><Relationship Id="rId5" Type="http://schemas.openxmlformats.org/officeDocument/2006/relationships/image" Target="../media/image31.jpeg"/><Relationship Id="rId15" Type="http://schemas.openxmlformats.org/officeDocument/2006/relationships/image" Target="../media/image41.jpeg"/><Relationship Id="rId23" Type="http://schemas.openxmlformats.org/officeDocument/2006/relationships/image" Target="../media/image49.jpeg"/><Relationship Id="rId28" Type="http://schemas.openxmlformats.org/officeDocument/2006/relationships/image" Target="../media/image54.jpeg"/><Relationship Id="rId36" Type="http://schemas.openxmlformats.org/officeDocument/2006/relationships/image" Target="../media/image62.png"/><Relationship Id="rId49" Type="http://schemas.openxmlformats.org/officeDocument/2006/relationships/image" Target="../media/image73.png"/><Relationship Id="rId10" Type="http://schemas.openxmlformats.org/officeDocument/2006/relationships/image" Target="../media/image36.jpeg"/><Relationship Id="rId19" Type="http://schemas.openxmlformats.org/officeDocument/2006/relationships/image" Target="../media/image45.png"/><Relationship Id="rId31" Type="http://schemas.openxmlformats.org/officeDocument/2006/relationships/image" Target="../media/image57.jpeg"/><Relationship Id="rId44" Type="http://schemas.openxmlformats.org/officeDocument/2006/relationships/image" Target="../media/image69.png"/><Relationship Id="rId52" Type="http://schemas.openxmlformats.org/officeDocument/2006/relationships/image" Target="../media/image75.png"/><Relationship Id="rId4" Type="http://schemas.openxmlformats.org/officeDocument/2006/relationships/image" Target="../media/image30.jpeg"/><Relationship Id="rId9" Type="http://schemas.openxmlformats.org/officeDocument/2006/relationships/image" Target="../media/image35.jpeg"/><Relationship Id="rId14" Type="http://schemas.openxmlformats.org/officeDocument/2006/relationships/image" Target="../media/image40.jpeg"/><Relationship Id="rId22" Type="http://schemas.openxmlformats.org/officeDocument/2006/relationships/image" Target="../media/image48.jpeg"/><Relationship Id="rId27" Type="http://schemas.openxmlformats.org/officeDocument/2006/relationships/image" Target="../media/image53.jpeg"/><Relationship Id="rId30" Type="http://schemas.openxmlformats.org/officeDocument/2006/relationships/image" Target="../media/image56.png"/><Relationship Id="rId35" Type="http://schemas.openxmlformats.org/officeDocument/2006/relationships/image" Target="../media/image61.jpeg"/><Relationship Id="rId43" Type="http://schemas.openxmlformats.org/officeDocument/2006/relationships/image" Target="../media/image68.png"/><Relationship Id="rId48" Type="http://schemas.openxmlformats.org/officeDocument/2006/relationships/chart" Target="../charts/chart1.xml"/><Relationship Id="rId8" Type="http://schemas.openxmlformats.org/officeDocument/2006/relationships/image" Target="../media/image34.jpeg"/><Relationship Id="rId51" Type="http://schemas.microsoft.com/office/2007/relationships/hdphoto" Target="../media/hdphoto3.wdp"/></Relationships>
</file>

<file path=ppt/slides/_rels/slide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hyperlink" Target="https://pin.it/2HhNW8D" TargetMode="External"/><Relationship Id="rId7" Type="http://schemas.openxmlformats.org/officeDocument/2006/relationships/image" Target="../media/image80.png"/><Relationship Id="rId2" Type="http://schemas.openxmlformats.org/officeDocument/2006/relationships/hyperlink" Target="https://pin.it/4CwiUeK" TargetMode="Externa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25.png"/><Relationship Id="rId4" Type="http://schemas.openxmlformats.org/officeDocument/2006/relationships/image" Target="../media/image78.png"/><Relationship Id="rId9" Type="http://schemas.openxmlformats.org/officeDocument/2006/relationships/image" Target="../media/image82.png"/></Relationships>
</file>

<file path=ppt/slides/_rels/slide9.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 name="TextBox 105"/>
          <p:cNvSpPr txBox="1"/>
          <p:nvPr/>
        </p:nvSpPr>
        <p:spPr>
          <a:xfrm>
            <a:off x="0" y="0"/>
            <a:ext cx="91440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CIÊNCIA DE DADOS - ATLETISMO OLÍMPICO</a:t>
            </a:r>
            <a:endParaRPr lang="en-US" b="1">
              <a:solidFill>
                <a:schemeClr val="bg1"/>
              </a:solidFill>
              <a:latin typeface="Yu Gothic" pitchFamily="34" charset="-128"/>
              <a:ea typeface="Yu Gothic" pitchFamily="34" charset="-128"/>
            </a:endParaRPr>
          </a:p>
        </p:txBody>
      </p:sp>
      <p:sp>
        <p:nvSpPr>
          <p:cNvPr id="134" name="TextBox 133"/>
          <p:cNvSpPr txBox="1"/>
          <p:nvPr/>
        </p:nvSpPr>
        <p:spPr>
          <a:xfrm>
            <a:off x="7696199" y="69249"/>
            <a:ext cx="1465847" cy="200055"/>
          </a:xfrm>
          <a:prstGeom prst="rect">
            <a:avLst/>
          </a:prstGeom>
          <a:noFill/>
        </p:spPr>
        <p:txBody>
          <a:bodyPr wrap="square" rtlCol="0">
            <a:spAutoFit/>
          </a:bodyPr>
          <a:lstStyle/>
          <a:p>
            <a:pPr algn="r"/>
            <a:r>
              <a:rPr lang="pt-BR" sz="700" b="1" smtClean="0">
                <a:solidFill>
                  <a:srgbClr val="FFC000"/>
                </a:solidFill>
                <a:latin typeface="Yu Gothic" pitchFamily="34" charset="-128"/>
                <a:ea typeface="Yu Gothic" pitchFamily="34" charset="-128"/>
              </a:rPr>
              <a:t>DADOSLIVRES.BLOG</a:t>
            </a:r>
            <a:endParaRPr lang="en-US" sz="700" b="1">
              <a:solidFill>
                <a:srgbClr val="FFC000"/>
              </a:solidFill>
              <a:latin typeface="Yu Gothic" pitchFamily="34" charset="-128"/>
              <a:ea typeface="Yu Gothic" pitchFamily="34" charset="-128"/>
            </a:endParaRPr>
          </a:p>
        </p:txBody>
      </p:sp>
      <p:sp>
        <p:nvSpPr>
          <p:cNvPr id="5" name="AutoShape 2" descr="Github Icon - Free Transparent PNG Clipart Images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Github Icon - Free Transparent PNG Clipart Images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2290" name="Picture 12289"/>
          <p:cNvPicPr>
            <a:picLocks noChangeAspect="1"/>
          </p:cNvPicPr>
          <p:nvPr/>
        </p:nvPicPr>
        <p:blipFill rotWithShape="1">
          <a:blip r:embed="rId2">
            <a:extLst>
              <a:ext uri="{28A0092B-C50C-407E-A947-70E740481C1C}">
                <a14:useLocalDpi xmlns:a14="http://schemas.microsoft.com/office/drawing/2010/main" val="0"/>
              </a:ext>
            </a:extLst>
          </a:blip>
          <a:srcRect t="12840" b="32240"/>
          <a:stretch/>
        </p:blipFill>
        <p:spPr>
          <a:xfrm>
            <a:off x="86061" y="1047750"/>
            <a:ext cx="3571539" cy="1961487"/>
          </a:xfrm>
          <a:prstGeom prst="rect">
            <a:avLst/>
          </a:prstGeom>
        </p:spPr>
      </p:pic>
      <p:pic>
        <p:nvPicPr>
          <p:cNvPr id="12291" name="Picture 1229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75" y="733806"/>
            <a:ext cx="9137650" cy="3675888"/>
          </a:xfrm>
          <a:prstGeom prst="rect">
            <a:avLst/>
          </a:prstGeom>
        </p:spPr>
      </p:pic>
    </p:spTree>
    <p:extLst>
      <p:ext uri="{BB962C8B-B14F-4D97-AF65-F5344CB8AC3E}">
        <p14:creationId xmlns:p14="http://schemas.microsoft.com/office/powerpoint/2010/main" val="11077741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514350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03200" y="446504"/>
            <a:ext cx="8483600" cy="830997"/>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EXTRAÇÃO DOS DADOS:</a:t>
            </a:r>
          </a:p>
          <a:p>
            <a:endParaRPr lang="pt-BR" b="1">
              <a:solidFill>
                <a:schemeClr val="bg1"/>
              </a:solidFill>
              <a:latin typeface="Yu Gothic" pitchFamily="34" charset="-128"/>
              <a:ea typeface="Yu Gothic" pitchFamily="34" charset="-128"/>
            </a:endParaRPr>
          </a:p>
          <a:p>
            <a:r>
              <a:rPr lang="pt-BR" b="1" smtClean="0">
                <a:solidFill>
                  <a:schemeClr val="bg1"/>
                </a:solidFill>
                <a:latin typeface="Yu Gothic" pitchFamily="34" charset="-128"/>
                <a:ea typeface="Yu Gothic" pitchFamily="34" charset="-128"/>
              </a:rPr>
              <a:t>ESTRATÉGIA</a:t>
            </a:r>
            <a:endParaRPr lang="en-US" b="1">
              <a:solidFill>
                <a:schemeClr val="bg1"/>
              </a:solidFill>
              <a:latin typeface="Yu Gothic" pitchFamily="34" charset="-128"/>
              <a:ea typeface="Yu Gothic" pitchFamily="34" charset="-128"/>
            </a:endParaRPr>
          </a:p>
        </p:txBody>
      </p:sp>
      <p:grpSp>
        <p:nvGrpSpPr>
          <p:cNvPr id="26" name="Group 25"/>
          <p:cNvGrpSpPr/>
          <p:nvPr/>
        </p:nvGrpSpPr>
        <p:grpSpPr>
          <a:xfrm>
            <a:off x="1645210" y="1809750"/>
            <a:ext cx="5853579" cy="1631216"/>
            <a:chOff x="2147421" y="1756142"/>
            <a:chExt cx="5853579" cy="1631216"/>
          </a:xfrm>
        </p:grpSpPr>
        <p:grpSp>
          <p:nvGrpSpPr>
            <p:cNvPr id="24" name="Group 23"/>
            <p:cNvGrpSpPr/>
            <p:nvPr/>
          </p:nvGrpSpPr>
          <p:grpSpPr>
            <a:xfrm>
              <a:off x="2147421" y="2088179"/>
              <a:ext cx="4652309" cy="890867"/>
              <a:chOff x="2147421" y="2088179"/>
              <a:chExt cx="4652309" cy="890867"/>
            </a:xfrm>
          </p:grpSpPr>
          <p:sp>
            <p:nvSpPr>
              <p:cNvPr id="25" name="Oval 24"/>
              <p:cNvSpPr/>
              <p:nvPr/>
            </p:nvSpPr>
            <p:spPr>
              <a:xfrm>
                <a:off x="2147421" y="2088179"/>
                <a:ext cx="890868" cy="890867"/>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00" b="1" smtClean="0">
                    <a:latin typeface="Yu Gothic" pitchFamily="34" charset="-128"/>
                    <a:ea typeface="Yu Gothic" pitchFamily="34" charset="-128"/>
                  </a:rPr>
                  <a:t>IMAGINAR</a:t>
                </a:r>
                <a:endParaRPr lang="en-US" sz="600" b="1">
                  <a:latin typeface="Yu Gothic" pitchFamily="34" charset="-128"/>
                  <a:ea typeface="Yu Gothic" pitchFamily="34" charset="-128"/>
                </a:endParaRPr>
              </a:p>
            </p:txBody>
          </p:sp>
          <p:cxnSp>
            <p:nvCxnSpPr>
              <p:cNvPr id="18" name="Straight Arrow Connector 17"/>
              <p:cNvCxnSpPr/>
              <p:nvPr/>
            </p:nvCxnSpPr>
            <p:spPr>
              <a:xfrm>
                <a:off x="3137274" y="2533613"/>
                <a:ext cx="791882"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28" name="Oval 27"/>
              <p:cNvSpPr/>
              <p:nvPr/>
            </p:nvSpPr>
            <p:spPr>
              <a:xfrm>
                <a:off x="4028142" y="2088179"/>
                <a:ext cx="890868" cy="890867"/>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00" b="1" smtClean="0">
                    <a:latin typeface="Yu Gothic" pitchFamily="34" charset="-128"/>
                    <a:ea typeface="Yu Gothic" pitchFamily="34" charset="-128"/>
                  </a:rPr>
                  <a:t>EXTRAIR</a:t>
                </a:r>
                <a:endParaRPr lang="en-US" sz="600" b="1">
                  <a:latin typeface="Yu Gothic" pitchFamily="34" charset="-128"/>
                  <a:ea typeface="Yu Gothic" pitchFamily="34" charset="-128"/>
                </a:endParaRPr>
              </a:p>
            </p:txBody>
          </p:sp>
          <p:cxnSp>
            <p:nvCxnSpPr>
              <p:cNvPr id="29" name="Straight Arrow Connector 28"/>
              <p:cNvCxnSpPr/>
              <p:nvPr/>
            </p:nvCxnSpPr>
            <p:spPr>
              <a:xfrm>
                <a:off x="5017995" y="2533613"/>
                <a:ext cx="791882"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0" name="Oval 29"/>
              <p:cNvSpPr/>
              <p:nvPr/>
            </p:nvSpPr>
            <p:spPr>
              <a:xfrm>
                <a:off x="5908862" y="2088179"/>
                <a:ext cx="890868" cy="890867"/>
              </a:xfrm>
              <a:prstGeom prst="ellipse">
                <a:avLst/>
              </a:prstGeom>
              <a:solidFill>
                <a:schemeClr val="bg1">
                  <a:lumMod val="6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00" b="1" smtClean="0">
                    <a:latin typeface="Yu Gothic" pitchFamily="34" charset="-128"/>
                    <a:ea typeface="Yu Gothic" pitchFamily="34" charset="-128"/>
                  </a:rPr>
                  <a:t>UTILIZAR</a:t>
                </a:r>
                <a:endParaRPr lang="en-US" sz="600" b="1">
                  <a:latin typeface="Yu Gothic" pitchFamily="34" charset="-128"/>
                  <a:ea typeface="Yu Gothic" pitchFamily="34" charset="-128"/>
                </a:endParaRPr>
              </a:p>
            </p:txBody>
          </p:sp>
        </p:grpSp>
        <p:sp>
          <p:nvSpPr>
            <p:cNvPr id="23" name="TextBox 22"/>
            <p:cNvSpPr txBox="1"/>
            <p:nvPr/>
          </p:nvSpPr>
          <p:spPr>
            <a:xfrm>
              <a:off x="7010400" y="1756142"/>
              <a:ext cx="990600" cy="1631216"/>
            </a:xfrm>
            <a:prstGeom prst="rect">
              <a:avLst/>
            </a:prstGeom>
            <a:noFill/>
          </p:spPr>
          <p:txBody>
            <a:bodyPr wrap="square" rtlCol="0">
              <a:spAutoFit/>
            </a:bodyPr>
            <a:lstStyle/>
            <a:p>
              <a:r>
                <a:rPr lang="pt-BR" sz="10000" smtClean="0">
                  <a:solidFill>
                    <a:schemeClr val="tx1">
                      <a:lumMod val="65000"/>
                      <a:lumOff val="35000"/>
                    </a:schemeClr>
                  </a:solidFill>
                  <a:latin typeface="Yu Gothic" pitchFamily="34" charset="-128"/>
                  <a:ea typeface="Yu Gothic" pitchFamily="34" charset="-128"/>
                </a:rPr>
                <a:t>?</a:t>
              </a:r>
              <a:endParaRPr lang="en-US" sz="10000">
                <a:solidFill>
                  <a:schemeClr val="tx1">
                    <a:lumMod val="65000"/>
                    <a:lumOff val="35000"/>
                  </a:schemeClr>
                </a:solidFill>
                <a:latin typeface="Yu Gothic" pitchFamily="34" charset="-128"/>
                <a:ea typeface="Yu Gothic" pitchFamily="34" charset="-128"/>
              </a:endParaRPr>
            </a:p>
          </p:txBody>
        </p:sp>
      </p:grpSp>
    </p:spTree>
    <p:extLst>
      <p:ext uri="{BB962C8B-B14F-4D97-AF65-F5344CB8AC3E}">
        <p14:creationId xmlns:p14="http://schemas.microsoft.com/office/powerpoint/2010/main" val="1153734785"/>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Beautiful Soup | Great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428750"/>
            <a:ext cx="1866900" cy="802767"/>
          </a:xfrm>
          <a:prstGeom prst="rect">
            <a:avLst/>
          </a:prstGeom>
          <a:noFill/>
          <a:extLst>
            <a:ext uri="{909E8E84-426E-40DD-AFC4-6F175D3DCCD1}">
              <a14:hiddenFill xmlns:a14="http://schemas.microsoft.com/office/drawing/2010/main">
                <a:solidFill>
                  <a:srgbClr val="FFFFFF"/>
                </a:solidFill>
              </a14:hiddenFill>
            </a:ext>
          </a:extLst>
        </p:spPr>
      </p:pic>
      <p:sp>
        <p:nvSpPr>
          <p:cNvPr id="9" name="Arc 8"/>
          <p:cNvSpPr/>
          <p:nvPr/>
        </p:nvSpPr>
        <p:spPr>
          <a:xfrm rot="18981939">
            <a:off x="2659734" y="961820"/>
            <a:ext cx="3635806" cy="3635806"/>
          </a:xfrm>
          <a:prstGeom prst="arc">
            <a:avLst>
              <a:gd name="adj1" fmla="val 16141440"/>
              <a:gd name="adj2" fmla="val 0"/>
            </a:avLst>
          </a:prstGeom>
          <a:ln>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5" name="TextBox 34"/>
          <p:cNvSpPr txBox="1"/>
          <p:nvPr/>
        </p:nvSpPr>
        <p:spPr>
          <a:xfrm>
            <a:off x="76200" y="438150"/>
            <a:ext cx="8991600" cy="230832"/>
          </a:xfrm>
          <a:prstGeom prst="rect">
            <a:avLst/>
          </a:prstGeom>
          <a:solidFill>
            <a:schemeClr val="bg1">
              <a:lumMod val="95000"/>
            </a:schemeClr>
          </a:solidFill>
        </p:spPr>
        <p:txBody>
          <a:bodyPr wrap="square" rtlCol="0">
            <a:spAutoFit/>
          </a:bodyPr>
          <a:lstStyle/>
          <a:p>
            <a:r>
              <a:rPr lang="pt-BR" sz="900" smtClean="0">
                <a:latin typeface="Yu Gothic" pitchFamily="34" charset="-128"/>
                <a:ea typeface="Yu Gothic" pitchFamily="34" charset="-128"/>
              </a:rPr>
              <a:t>Existem muitos pacotes para Python dedicados à extração AUTOMATIZADA de dados em páginas internet. Beaufitul Soup e Pandas são dois deles. </a:t>
            </a:r>
          </a:p>
        </p:txBody>
      </p:sp>
      <p:sp>
        <p:nvSpPr>
          <p:cNvPr id="40" name="TextBox 39"/>
          <p:cNvSpPr txBox="1"/>
          <p:nvPr/>
        </p:nvSpPr>
        <p:spPr>
          <a:xfrm>
            <a:off x="0" y="0"/>
            <a:ext cx="9144000" cy="338554"/>
          </a:xfrm>
          <a:prstGeom prst="rect">
            <a:avLst/>
          </a:prstGeom>
          <a:solidFill>
            <a:schemeClr val="tx1"/>
          </a:solidFill>
        </p:spPr>
        <p:txBody>
          <a:bodyPr wrap="square" rtlCol="0">
            <a:spAutoFit/>
          </a:bodyPr>
          <a:lstStyle/>
          <a:p>
            <a:r>
              <a:rPr lang="pt-BR" b="1">
                <a:solidFill>
                  <a:schemeClr val="bg1"/>
                </a:solidFill>
                <a:latin typeface="Yu Gothic" pitchFamily="34" charset="-128"/>
                <a:ea typeface="Yu Gothic" pitchFamily="34" charset="-128"/>
              </a:rPr>
              <a:t>TECNOLOGIA: </a:t>
            </a:r>
            <a:r>
              <a:rPr lang="pt-BR" b="1" smtClean="0">
                <a:solidFill>
                  <a:schemeClr val="bg1"/>
                </a:solidFill>
                <a:latin typeface="Yu Gothic" pitchFamily="34" charset="-128"/>
                <a:ea typeface="Yu Gothic" pitchFamily="34" charset="-128"/>
              </a:rPr>
              <a:t>EXTRAÇÃO DE DADOS EM PÁGINAS DA INTERNET COM PYTHON</a:t>
            </a:r>
            <a:endParaRPr lang="en-US" b="1">
              <a:solidFill>
                <a:srgbClr val="FFC000"/>
              </a:solidFill>
              <a:latin typeface="Yu Gothic" pitchFamily="34" charset="-128"/>
              <a:ea typeface="Yu Gothic" pitchFamily="34" charset="-128"/>
            </a:endParaRPr>
          </a:p>
        </p:txBody>
      </p:sp>
      <p:sp>
        <p:nvSpPr>
          <p:cNvPr id="2" name="Rectangle 1"/>
          <p:cNvSpPr/>
          <p:nvPr/>
        </p:nvSpPr>
        <p:spPr>
          <a:xfrm>
            <a:off x="304800" y="2369225"/>
            <a:ext cx="4114800" cy="2031325"/>
          </a:xfrm>
          <a:prstGeom prst="rect">
            <a:avLst/>
          </a:prstGeom>
        </p:spPr>
        <p:txBody>
          <a:bodyPr wrap="square">
            <a:spAutoFit/>
          </a:bodyPr>
          <a:lstStyle/>
          <a:p>
            <a:r>
              <a:rPr lang="en-US" sz="1050" b="1">
                <a:latin typeface="Yu Gothic" pitchFamily="34" charset="-128"/>
                <a:ea typeface="Yu Gothic" pitchFamily="34" charset="-128"/>
              </a:rPr>
              <a:t>Beautiful Soup</a:t>
            </a:r>
            <a:r>
              <a:rPr lang="en-US" sz="1050">
                <a:latin typeface="Yu Gothic" pitchFamily="34" charset="-128"/>
                <a:ea typeface="Yu Gothic" pitchFamily="34" charset="-128"/>
              </a:rPr>
              <a:t> </a:t>
            </a:r>
            <a:r>
              <a:rPr lang="en-US" sz="1050" smtClean="0">
                <a:latin typeface="Yu Gothic" pitchFamily="34" charset="-128"/>
                <a:ea typeface="Yu Gothic" pitchFamily="34" charset="-128"/>
              </a:rPr>
              <a:t>é uma biblioteca Python para extração de dados a partir de páginas HTML/XML, </a:t>
            </a:r>
            <a:r>
              <a:rPr lang="en-US" sz="1050" smtClean="0">
                <a:latin typeface="Yu Gothic" pitchFamily="34" charset="-128"/>
                <a:ea typeface="Yu Gothic" pitchFamily="34" charset="-128"/>
              </a:rPr>
              <a:t>oferecendo uma </a:t>
            </a:r>
            <a:r>
              <a:rPr lang="en-US" sz="1050" smtClean="0">
                <a:latin typeface="Yu Gothic" pitchFamily="34" charset="-128"/>
                <a:ea typeface="Yu Gothic" pitchFamily="34" charset="-128"/>
              </a:rPr>
              <a:t>forma de se navegar, procurar e modificar a árvore </a:t>
            </a:r>
            <a:r>
              <a:rPr lang="en-US" sz="1050" smtClean="0">
                <a:latin typeface="Yu Gothic" pitchFamily="34" charset="-128"/>
                <a:ea typeface="Yu Gothic" pitchFamily="34" charset="-128"/>
              </a:rPr>
              <a:t>elementos presente no código, </a:t>
            </a:r>
            <a:r>
              <a:rPr lang="en-US" sz="1050" smtClean="0">
                <a:latin typeface="Yu Gothic" pitchFamily="34" charset="-128"/>
                <a:ea typeface="Yu Gothic" pitchFamily="34" charset="-128"/>
              </a:rPr>
              <a:t>salvando horas e horas de trabalho. </a:t>
            </a:r>
          </a:p>
          <a:p>
            <a:endParaRPr lang="pt-BR" sz="1050">
              <a:latin typeface="Yu Gothic" pitchFamily="34" charset="-128"/>
              <a:ea typeface="Yu Gothic" pitchFamily="34" charset="-128"/>
            </a:endParaRPr>
          </a:p>
          <a:p>
            <a:r>
              <a:rPr lang="pt-BR" sz="1050" smtClean="0">
                <a:latin typeface="Yu Gothic" pitchFamily="34" charset="-128"/>
                <a:ea typeface="Yu Gothic" pitchFamily="34" charset="-128"/>
              </a:rPr>
              <a:t>Extrair links de uma página, por exemplo, torna-se uma tarefa relativamente fácil e por isso utilizamos o Beautiful Soup para realizar o Web Crawling neste projeto.</a:t>
            </a:r>
          </a:p>
          <a:p>
            <a:endParaRPr lang="pt-BR" sz="1050">
              <a:latin typeface="Yu Gothic" pitchFamily="34" charset="-128"/>
              <a:ea typeface="Yu Gothic" pitchFamily="34" charset="-128"/>
            </a:endParaRPr>
          </a:p>
          <a:p>
            <a:r>
              <a:rPr lang="pt-BR" sz="1050" smtClean="0">
                <a:latin typeface="Yu Gothic" pitchFamily="34" charset="-128"/>
                <a:ea typeface="Yu Gothic" pitchFamily="34" charset="-128"/>
              </a:rPr>
              <a:t>Embora a biblioteca seja capaz de extrair dados de praticamente qualquer página, às vezes é mais ágil utilizarmos outras ferramentas/metodologias.</a:t>
            </a:r>
            <a:endParaRPr lang="en-US" sz="1050">
              <a:latin typeface="Yu Gothic" pitchFamily="34" charset="-128"/>
              <a:ea typeface="Yu Gothic" pitchFamily="34" charset="-128"/>
            </a:endParaRPr>
          </a:p>
        </p:txBody>
      </p:sp>
      <p:sp>
        <p:nvSpPr>
          <p:cNvPr id="26" name="Rectangle 25"/>
          <p:cNvSpPr/>
          <p:nvPr/>
        </p:nvSpPr>
        <p:spPr>
          <a:xfrm>
            <a:off x="4724400" y="2369225"/>
            <a:ext cx="4114800" cy="1223412"/>
          </a:xfrm>
          <a:prstGeom prst="rect">
            <a:avLst/>
          </a:prstGeom>
        </p:spPr>
        <p:txBody>
          <a:bodyPr wrap="square">
            <a:spAutoFit/>
          </a:bodyPr>
          <a:lstStyle/>
          <a:p>
            <a:r>
              <a:rPr lang="en-US" sz="1050" b="1" smtClean="0">
                <a:latin typeface="Yu Gothic" pitchFamily="34" charset="-128"/>
                <a:ea typeface="Yu Gothic" pitchFamily="34" charset="-128"/>
              </a:rPr>
              <a:t>Pandas</a:t>
            </a:r>
            <a:r>
              <a:rPr lang="en-US" sz="1050">
                <a:latin typeface="Yu Gothic" pitchFamily="34" charset="-128"/>
                <a:ea typeface="Yu Gothic" pitchFamily="34" charset="-128"/>
              </a:rPr>
              <a:t> </a:t>
            </a:r>
            <a:r>
              <a:rPr lang="en-US" sz="1050" smtClean="0">
                <a:latin typeface="Yu Gothic" pitchFamily="34" charset="-128"/>
                <a:ea typeface="Yu Gothic" pitchFamily="34" charset="-128"/>
              </a:rPr>
              <a:t>é uma ferramenta gratuita de análise e manipulação de dados do Python. Rápida, poderosa e fácil de usar, </a:t>
            </a:r>
            <a:r>
              <a:rPr lang="pt-BR" sz="1050" smtClean="0">
                <a:latin typeface="Yu Gothic" pitchFamily="34" charset="-128"/>
                <a:ea typeface="Yu Gothic" pitchFamily="34" charset="-128"/>
              </a:rPr>
              <a:t>possui a função </a:t>
            </a:r>
            <a:r>
              <a:rPr lang="pt-BR" sz="1050" b="1" smtClean="0">
                <a:solidFill>
                  <a:srgbClr val="C00000"/>
                </a:solidFill>
                <a:latin typeface="Yu Gothic" pitchFamily="34" charset="-128"/>
                <a:ea typeface="Yu Gothic" pitchFamily="34" charset="-128"/>
              </a:rPr>
              <a:t>read_html()</a:t>
            </a:r>
            <a:r>
              <a:rPr lang="pt-BR" sz="1050" smtClean="0">
                <a:latin typeface="Yu Gothic" pitchFamily="34" charset="-128"/>
                <a:ea typeface="Yu Gothic" pitchFamily="34" charset="-128"/>
              </a:rPr>
              <a:t>,  que lê e armazena tabelas HTML numa </a:t>
            </a:r>
            <a:r>
              <a:rPr lang="pt-BR" sz="1050" u="sng" smtClean="0">
                <a:latin typeface="Yu Gothic" pitchFamily="34" charset="-128"/>
                <a:ea typeface="Yu Gothic" pitchFamily="34" charset="-128"/>
              </a:rPr>
              <a:t>lista de dataframes</a:t>
            </a:r>
            <a:r>
              <a:rPr lang="pt-BR" sz="1050" smtClean="0">
                <a:latin typeface="Yu Gothic" pitchFamily="34" charset="-128"/>
                <a:ea typeface="Yu Gothic" pitchFamily="34" charset="-128"/>
              </a:rPr>
              <a:t>. </a:t>
            </a:r>
          </a:p>
          <a:p>
            <a:endParaRPr lang="pt-BR" sz="1050">
              <a:latin typeface="Yu Gothic" pitchFamily="34" charset="-128"/>
              <a:ea typeface="Yu Gothic" pitchFamily="34" charset="-128"/>
            </a:endParaRPr>
          </a:p>
          <a:p>
            <a:r>
              <a:rPr lang="pt-BR" sz="1050" smtClean="0">
                <a:latin typeface="Yu Gothic" pitchFamily="34" charset="-128"/>
                <a:ea typeface="Yu Gothic" pitchFamily="34" charset="-128"/>
              </a:rPr>
              <a:t>Esta é a ferramenta ideal para turbinar a extração de tabelas na Wikipedia.</a:t>
            </a:r>
            <a:endParaRPr lang="pt-BR" sz="1050">
              <a:latin typeface="Yu Gothic" pitchFamily="34" charset="-128"/>
              <a:ea typeface="Yu Gothic" pitchFamily="34" charset="-128"/>
            </a:endParaRPr>
          </a:p>
        </p:txBody>
      </p:sp>
      <p:pic>
        <p:nvPicPr>
          <p:cNvPr id="10246" name="Picture 6" descr="Парсим ссылки на Python и BeautifulSoup | UNL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18850" y="724607"/>
            <a:ext cx="917575" cy="917575"/>
          </a:xfrm>
          <a:prstGeom prst="rect">
            <a:avLst/>
          </a:prstGeom>
          <a:noFill/>
          <a:extLst>
            <a:ext uri="{909E8E84-426E-40DD-AFC4-6F175D3DCCD1}">
              <a14:hiddenFill xmlns:a14="http://schemas.microsoft.com/office/drawing/2010/main">
                <a:solidFill>
                  <a:srgbClr val="FFFFFF"/>
                </a:solidFill>
              </a14:hiddenFill>
            </a:ext>
          </a:extLst>
        </p:spPr>
      </p:pic>
      <p:pic>
        <p:nvPicPr>
          <p:cNvPr id="10248" name="Picture 8" descr="File:Pandas logo.svg - Wikimedia Common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48350" y="1428750"/>
            <a:ext cx="1866900" cy="754782"/>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p:cNvSpPr/>
          <p:nvPr/>
        </p:nvSpPr>
        <p:spPr>
          <a:xfrm>
            <a:off x="4179318" y="1563529"/>
            <a:ext cx="596638" cy="246221"/>
          </a:xfrm>
          <a:prstGeom prst="rect">
            <a:avLst/>
          </a:prstGeom>
        </p:spPr>
        <p:txBody>
          <a:bodyPr wrap="none">
            <a:spAutoFit/>
          </a:bodyPr>
          <a:lstStyle/>
          <a:p>
            <a:r>
              <a:rPr lang="pt-BR" sz="1000" smtClean="0">
                <a:latin typeface="Yu Gothic" pitchFamily="34" charset="-128"/>
                <a:ea typeface="Yu Gothic" pitchFamily="34" charset="-128"/>
              </a:rPr>
              <a:t>Python</a:t>
            </a:r>
            <a:endParaRPr lang="en-US" sz="1000"/>
          </a:p>
        </p:txBody>
      </p:sp>
    </p:spTree>
    <p:extLst>
      <p:ext uri="{BB962C8B-B14F-4D97-AF65-F5344CB8AC3E}">
        <p14:creationId xmlns:p14="http://schemas.microsoft.com/office/powerpoint/2010/main" val="3693905355"/>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Picture 2" descr="Beautiful Soup | Great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34066" y="3423873"/>
            <a:ext cx="552128" cy="237415"/>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p:cNvSpPr txBox="1"/>
          <p:nvPr/>
        </p:nvSpPr>
        <p:spPr>
          <a:xfrm>
            <a:off x="1023679" y="3635574"/>
            <a:ext cx="1372901" cy="184666"/>
          </a:xfrm>
          <a:prstGeom prst="rect">
            <a:avLst/>
          </a:prstGeom>
          <a:noFill/>
        </p:spPr>
        <p:txBody>
          <a:bodyPr wrap="square" rtlCol="0">
            <a:spAutoFit/>
          </a:bodyPr>
          <a:lstStyle/>
          <a:p>
            <a:pPr algn="ctr"/>
            <a:r>
              <a:rPr lang="pt-BR" sz="600" smtClean="0">
                <a:latin typeface="Yu Gothic" pitchFamily="34" charset="-128"/>
                <a:ea typeface="Yu Gothic" pitchFamily="34" charset="-128"/>
              </a:rPr>
              <a:t> Links para cada edição </a:t>
            </a:r>
            <a:endParaRPr lang="en-US" sz="600">
              <a:latin typeface="Yu Gothic" pitchFamily="34" charset="-128"/>
              <a:ea typeface="Yu Gothic" pitchFamily="34" charset="-128"/>
            </a:endParaRPr>
          </a:p>
        </p:txBody>
      </p:sp>
      <p:sp>
        <p:nvSpPr>
          <p:cNvPr id="27" name="TextBox 26"/>
          <p:cNvSpPr txBox="1"/>
          <p:nvPr/>
        </p:nvSpPr>
        <p:spPr>
          <a:xfrm>
            <a:off x="0" y="0"/>
            <a:ext cx="91440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TECNOLOGIA: WEB CRAWLING (</a:t>
            </a:r>
            <a:r>
              <a:rPr lang="pt-BR" b="1" smtClean="0">
                <a:solidFill>
                  <a:srgbClr val="00B0F0"/>
                </a:solidFill>
                <a:latin typeface="Yu Gothic" pitchFamily="34" charset="-128"/>
                <a:ea typeface="Yu Gothic" pitchFamily="34" charset="-128"/>
              </a:rPr>
              <a:t>BEAUTIFUL SOUP</a:t>
            </a:r>
            <a:r>
              <a:rPr lang="pt-BR" b="1" smtClean="0">
                <a:solidFill>
                  <a:schemeClr val="bg1"/>
                </a:solidFill>
                <a:latin typeface="Yu Gothic" pitchFamily="34" charset="-128"/>
                <a:ea typeface="Yu Gothic" pitchFamily="34" charset="-128"/>
              </a:rPr>
              <a:t>) / COLETA DE LINKS</a:t>
            </a:r>
            <a:endParaRPr lang="en-US" b="1">
              <a:solidFill>
                <a:schemeClr val="bg1"/>
              </a:solidFill>
              <a:latin typeface="Yu Gothic" pitchFamily="34" charset="-128"/>
              <a:ea typeface="Yu Gothic" pitchFamily="34" charset="-128"/>
            </a:endParaRPr>
          </a:p>
        </p:txBody>
      </p:sp>
      <p:sp>
        <p:nvSpPr>
          <p:cNvPr id="12" name="TextBox 11"/>
          <p:cNvSpPr txBox="1"/>
          <p:nvPr/>
        </p:nvSpPr>
        <p:spPr>
          <a:xfrm>
            <a:off x="76200" y="469900"/>
            <a:ext cx="8991600" cy="369332"/>
          </a:xfrm>
          <a:prstGeom prst="rect">
            <a:avLst/>
          </a:prstGeom>
          <a:solidFill>
            <a:schemeClr val="bg1">
              <a:lumMod val="95000"/>
            </a:schemeClr>
          </a:solidFill>
        </p:spPr>
        <p:txBody>
          <a:bodyPr wrap="square" rtlCol="0">
            <a:spAutoFit/>
          </a:bodyPr>
          <a:lstStyle/>
          <a:p>
            <a:r>
              <a:rPr lang="pt-BR" sz="900" smtClean="0">
                <a:latin typeface="Yu Gothic" pitchFamily="34" charset="-128"/>
                <a:ea typeface="Yu Gothic" pitchFamily="34" charset="-128"/>
              </a:rPr>
              <a:t>A forma na qual os dados se apresentam na Wikipedia exigem que desenvolvamos uma estratégia de extração. Primeiro acessamos cada edição; depois as páginas das competições masculina e feminina e então, para cada etapa, extraímos as tabelas com os resultados. </a:t>
            </a:r>
          </a:p>
        </p:txBody>
      </p:sp>
      <p:sp>
        <p:nvSpPr>
          <p:cNvPr id="5" name="AutoShape 4" descr="Html File Icon - Download in Colored Outline Sty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717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40420" y="1367009"/>
            <a:ext cx="939420" cy="8016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17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67230" y="2768936"/>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169" name="TextBox 7168"/>
          <p:cNvSpPr txBox="1"/>
          <p:nvPr/>
        </p:nvSpPr>
        <p:spPr>
          <a:xfrm>
            <a:off x="76200" y="895350"/>
            <a:ext cx="1447800" cy="246221"/>
          </a:xfrm>
          <a:prstGeom prst="rect">
            <a:avLst/>
          </a:prstGeom>
          <a:solidFill>
            <a:srgbClr val="FF0000"/>
          </a:solidFill>
        </p:spPr>
        <p:txBody>
          <a:bodyPr wrap="square" rtlCol="0">
            <a:spAutoFit/>
          </a:bodyPr>
          <a:lstStyle/>
          <a:p>
            <a:r>
              <a:rPr lang="pt-BR" sz="1000" smtClean="0">
                <a:solidFill>
                  <a:schemeClr val="bg1"/>
                </a:solidFill>
                <a:latin typeface="Yu Gothic" pitchFamily="34" charset="-128"/>
                <a:ea typeface="Yu Gothic" pitchFamily="34" charset="-128"/>
              </a:rPr>
              <a:t>Exemplo: Tokyo 2020</a:t>
            </a:r>
            <a:endParaRPr lang="en-US" sz="1000">
              <a:solidFill>
                <a:schemeClr val="bg1"/>
              </a:solidFill>
              <a:latin typeface="Yu Gothic" pitchFamily="34" charset="-128"/>
              <a:ea typeface="Yu Gothic" pitchFamily="34" charset="-128"/>
            </a:endParaRPr>
          </a:p>
        </p:txBody>
      </p:sp>
      <p:cxnSp>
        <p:nvCxnSpPr>
          <p:cNvPr id="52" name="Straight Connector 51"/>
          <p:cNvCxnSpPr/>
          <p:nvPr/>
        </p:nvCxnSpPr>
        <p:spPr>
          <a:xfrm>
            <a:off x="1716445" y="2388672"/>
            <a:ext cx="0" cy="177264"/>
          </a:xfrm>
          <a:prstGeom prst="line">
            <a:avLst/>
          </a:prstGeom>
          <a:ln>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7183" name="Picture 15" descr="Table - Free web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77500" y="4302686"/>
            <a:ext cx="555064" cy="555064"/>
          </a:xfrm>
          <a:prstGeom prst="rect">
            <a:avLst/>
          </a:prstGeom>
          <a:noFill/>
          <a:extLst>
            <a:ext uri="{909E8E84-426E-40DD-AFC4-6F175D3DCCD1}">
              <a14:hiddenFill xmlns:a14="http://schemas.microsoft.com/office/drawing/2010/main">
                <a:solidFill>
                  <a:srgbClr val="FFFFFF"/>
                </a:solidFill>
              </a14:hiddenFill>
            </a:ext>
          </a:extLst>
        </p:spPr>
      </p:pic>
      <p:grpSp>
        <p:nvGrpSpPr>
          <p:cNvPr id="37" name="Group 36"/>
          <p:cNvGrpSpPr/>
          <p:nvPr/>
        </p:nvGrpSpPr>
        <p:grpSpPr>
          <a:xfrm>
            <a:off x="76200" y="1268847"/>
            <a:ext cx="1199511" cy="998102"/>
            <a:chOff x="76200" y="1268847"/>
            <a:chExt cx="1199511" cy="998102"/>
          </a:xfrm>
        </p:grpSpPr>
        <p:grpSp>
          <p:nvGrpSpPr>
            <p:cNvPr id="7172" name="Group 7171"/>
            <p:cNvGrpSpPr/>
            <p:nvPr/>
          </p:nvGrpSpPr>
          <p:grpSpPr>
            <a:xfrm>
              <a:off x="76200" y="1506373"/>
              <a:ext cx="1199511" cy="605474"/>
              <a:chOff x="155575" y="2032492"/>
              <a:chExt cx="1199511" cy="605474"/>
            </a:xfrm>
          </p:grpSpPr>
          <p:sp>
            <p:nvSpPr>
              <p:cNvPr id="7171" name="TextBox 7170"/>
              <p:cNvSpPr txBox="1"/>
              <p:nvPr/>
            </p:nvSpPr>
            <p:spPr>
              <a:xfrm>
                <a:off x="155575" y="2360967"/>
                <a:ext cx="1199511" cy="276999"/>
              </a:xfrm>
              <a:prstGeom prst="rect">
                <a:avLst/>
              </a:prstGeom>
              <a:noFill/>
            </p:spPr>
            <p:txBody>
              <a:bodyPr wrap="square" rtlCol="0">
                <a:spAutoFit/>
              </a:bodyPr>
              <a:lstStyle/>
              <a:p>
                <a:r>
                  <a:rPr lang="pt-BR" sz="600" smtClean="0">
                    <a:latin typeface="Yu Gothic" pitchFamily="34" charset="-128"/>
                    <a:ea typeface="Yu Gothic" pitchFamily="34" charset="-128"/>
                  </a:rPr>
                  <a:t>PÁGINA COM TEXTOS, IMAGENS E TABELAS</a:t>
                </a:r>
                <a:endParaRPr lang="en-US" sz="600">
                  <a:latin typeface="Yu Gothic" pitchFamily="34" charset="-128"/>
                  <a:ea typeface="Yu Gothic" pitchFamily="34" charset="-128"/>
                </a:endParaRPr>
              </a:p>
            </p:txBody>
          </p:sp>
          <p:sp>
            <p:nvSpPr>
              <p:cNvPr id="60" name="TextBox 59"/>
              <p:cNvSpPr txBox="1"/>
              <p:nvPr/>
            </p:nvSpPr>
            <p:spPr>
              <a:xfrm>
                <a:off x="155575" y="2032492"/>
                <a:ext cx="835024" cy="400110"/>
              </a:xfrm>
              <a:prstGeom prst="rect">
                <a:avLst/>
              </a:prstGeom>
              <a:noFill/>
            </p:spPr>
            <p:txBody>
              <a:bodyPr wrap="square" rtlCol="0">
                <a:spAutoFit/>
              </a:bodyPr>
              <a:lstStyle/>
              <a:p>
                <a:r>
                  <a:rPr lang="pt-BR" sz="1000" b="1" smtClean="0">
                    <a:latin typeface="Yu Gothic" pitchFamily="34" charset="-128"/>
                    <a:ea typeface="Yu Gothic" pitchFamily="34" charset="-128"/>
                  </a:rPr>
                  <a:t>O QUE VOCÊ VÊ</a:t>
                </a:r>
                <a:endParaRPr lang="en-US" sz="1000" b="1">
                  <a:latin typeface="Yu Gothic" pitchFamily="34" charset="-128"/>
                  <a:ea typeface="Yu Gothic" pitchFamily="34" charset="-128"/>
                </a:endParaRPr>
              </a:p>
            </p:txBody>
          </p:sp>
        </p:grpSp>
        <p:sp>
          <p:nvSpPr>
            <p:cNvPr id="7185" name="Left Brace 7184"/>
            <p:cNvSpPr/>
            <p:nvPr/>
          </p:nvSpPr>
          <p:spPr>
            <a:xfrm>
              <a:off x="1063626" y="1268847"/>
              <a:ext cx="106043" cy="998102"/>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sp>
        <p:nvSpPr>
          <p:cNvPr id="67" name="Left Brace 66"/>
          <p:cNvSpPr/>
          <p:nvPr/>
        </p:nvSpPr>
        <p:spPr>
          <a:xfrm>
            <a:off x="1062986" y="4302686"/>
            <a:ext cx="106043" cy="554791"/>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42" name="Group 41"/>
          <p:cNvGrpSpPr/>
          <p:nvPr/>
        </p:nvGrpSpPr>
        <p:grpSpPr>
          <a:xfrm>
            <a:off x="76200" y="4302959"/>
            <a:ext cx="1093469" cy="554791"/>
            <a:chOff x="76200" y="4302959"/>
            <a:chExt cx="1093469" cy="554791"/>
          </a:xfrm>
        </p:grpSpPr>
        <p:grpSp>
          <p:nvGrpSpPr>
            <p:cNvPr id="7184" name="Group 7183"/>
            <p:cNvGrpSpPr/>
            <p:nvPr/>
          </p:nvGrpSpPr>
          <p:grpSpPr>
            <a:xfrm>
              <a:off x="76200" y="4401662"/>
              <a:ext cx="987425" cy="357111"/>
              <a:chOff x="155575" y="3999505"/>
              <a:chExt cx="987425" cy="357111"/>
            </a:xfrm>
          </p:grpSpPr>
          <p:sp>
            <p:nvSpPr>
              <p:cNvPr id="59" name="TextBox 58"/>
              <p:cNvSpPr txBox="1"/>
              <p:nvPr/>
            </p:nvSpPr>
            <p:spPr>
              <a:xfrm>
                <a:off x="155575" y="4171950"/>
                <a:ext cx="758824" cy="184666"/>
              </a:xfrm>
              <a:prstGeom prst="rect">
                <a:avLst/>
              </a:prstGeom>
              <a:noFill/>
            </p:spPr>
            <p:txBody>
              <a:bodyPr wrap="square" rtlCol="0">
                <a:spAutoFit/>
              </a:bodyPr>
              <a:lstStyle/>
              <a:p>
                <a:r>
                  <a:rPr lang="pt-BR" sz="600" smtClean="0">
                    <a:latin typeface="Yu Gothic" pitchFamily="34" charset="-128"/>
                    <a:ea typeface="Yu Gothic" pitchFamily="34" charset="-128"/>
                  </a:rPr>
                  <a:t>DATAFRAMES</a:t>
                </a:r>
                <a:endParaRPr lang="en-US" sz="600">
                  <a:latin typeface="Yu Gothic" pitchFamily="34" charset="-128"/>
                  <a:ea typeface="Yu Gothic" pitchFamily="34" charset="-128"/>
                </a:endParaRPr>
              </a:p>
            </p:txBody>
          </p:sp>
          <p:sp>
            <p:nvSpPr>
              <p:cNvPr id="62" name="TextBox 61"/>
              <p:cNvSpPr txBox="1"/>
              <p:nvPr/>
            </p:nvSpPr>
            <p:spPr>
              <a:xfrm>
                <a:off x="155575" y="3999505"/>
                <a:ext cx="987425" cy="246221"/>
              </a:xfrm>
              <a:prstGeom prst="rect">
                <a:avLst/>
              </a:prstGeom>
              <a:noFill/>
            </p:spPr>
            <p:txBody>
              <a:bodyPr wrap="square" rtlCol="0">
                <a:spAutoFit/>
              </a:bodyPr>
              <a:lstStyle/>
              <a:p>
                <a:r>
                  <a:rPr lang="pt-BR" sz="1000" b="1" smtClean="0">
                    <a:latin typeface="Yu Gothic" pitchFamily="34" charset="-128"/>
                    <a:ea typeface="Yu Gothic" pitchFamily="34" charset="-128"/>
                  </a:rPr>
                  <a:t>NO PYTHON</a:t>
                </a:r>
                <a:endParaRPr lang="en-US" sz="1000" b="1">
                  <a:latin typeface="Yu Gothic" pitchFamily="34" charset="-128"/>
                  <a:ea typeface="Yu Gothic" pitchFamily="34" charset="-128"/>
                </a:endParaRPr>
              </a:p>
            </p:txBody>
          </p:sp>
        </p:grpSp>
        <p:sp>
          <p:nvSpPr>
            <p:cNvPr id="68" name="Left Brace 67"/>
            <p:cNvSpPr/>
            <p:nvPr/>
          </p:nvSpPr>
          <p:spPr>
            <a:xfrm>
              <a:off x="1063626" y="4302959"/>
              <a:ext cx="106043" cy="554791"/>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38" name="Group 37"/>
          <p:cNvGrpSpPr/>
          <p:nvPr/>
        </p:nvGrpSpPr>
        <p:grpSpPr>
          <a:xfrm>
            <a:off x="76200" y="2843682"/>
            <a:ext cx="1093469" cy="554791"/>
            <a:chOff x="76200" y="2843682"/>
            <a:chExt cx="1093469" cy="554791"/>
          </a:xfrm>
        </p:grpSpPr>
        <p:grpSp>
          <p:nvGrpSpPr>
            <p:cNvPr id="7182" name="Group 7181"/>
            <p:cNvGrpSpPr/>
            <p:nvPr/>
          </p:nvGrpSpPr>
          <p:grpSpPr>
            <a:xfrm>
              <a:off x="76200" y="2935865"/>
              <a:ext cx="835025" cy="369879"/>
              <a:chOff x="155575" y="3377137"/>
              <a:chExt cx="835025" cy="369879"/>
            </a:xfrm>
          </p:grpSpPr>
          <p:sp>
            <p:nvSpPr>
              <p:cNvPr id="58" name="TextBox 57"/>
              <p:cNvSpPr txBox="1"/>
              <p:nvPr/>
            </p:nvSpPr>
            <p:spPr>
              <a:xfrm>
                <a:off x="155575" y="3562350"/>
                <a:ext cx="762001" cy="184666"/>
              </a:xfrm>
              <a:prstGeom prst="rect">
                <a:avLst/>
              </a:prstGeom>
              <a:noFill/>
            </p:spPr>
            <p:txBody>
              <a:bodyPr wrap="square" rtlCol="0">
                <a:spAutoFit/>
              </a:bodyPr>
              <a:lstStyle/>
              <a:p>
                <a:r>
                  <a:rPr lang="pt-BR" sz="600" smtClean="0">
                    <a:latin typeface="Yu Gothic" pitchFamily="34" charset="-128"/>
                    <a:ea typeface="Yu Gothic" pitchFamily="34" charset="-128"/>
                  </a:rPr>
                  <a:t>CÓDIGO  HTML</a:t>
                </a:r>
                <a:endParaRPr lang="en-US" sz="600">
                  <a:latin typeface="Yu Gothic" pitchFamily="34" charset="-128"/>
                  <a:ea typeface="Yu Gothic" pitchFamily="34" charset="-128"/>
                </a:endParaRPr>
              </a:p>
            </p:txBody>
          </p:sp>
          <p:sp>
            <p:nvSpPr>
              <p:cNvPr id="61" name="TextBox 60"/>
              <p:cNvSpPr txBox="1"/>
              <p:nvPr/>
            </p:nvSpPr>
            <p:spPr>
              <a:xfrm>
                <a:off x="155575" y="3377137"/>
                <a:ext cx="835025" cy="246221"/>
              </a:xfrm>
              <a:prstGeom prst="rect">
                <a:avLst/>
              </a:prstGeom>
              <a:noFill/>
            </p:spPr>
            <p:txBody>
              <a:bodyPr wrap="square" rtlCol="0">
                <a:spAutoFit/>
              </a:bodyPr>
              <a:lstStyle/>
              <a:p>
                <a:r>
                  <a:rPr lang="pt-BR" sz="1000" b="1" smtClean="0">
                    <a:latin typeface="Yu Gothic" pitchFamily="34" charset="-128"/>
                    <a:ea typeface="Yu Gothic" pitchFamily="34" charset="-128"/>
                  </a:rPr>
                  <a:t>O QUE É</a:t>
                </a:r>
                <a:endParaRPr lang="en-US" sz="1000" b="1">
                  <a:latin typeface="Yu Gothic" pitchFamily="34" charset="-128"/>
                  <a:ea typeface="Yu Gothic" pitchFamily="34" charset="-128"/>
                </a:endParaRPr>
              </a:p>
            </p:txBody>
          </p:sp>
        </p:grpSp>
        <p:sp>
          <p:nvSpPr>
            <p:cNvPr id="69" name="Left Brace 68"/>
            <p:cNvSpPr/>
            <p:nvPr/>
          </p:nvSpPr>
          <p:spPr>
            <a:xfrm>
              <a:off x="1063626" y="2843682"/>
              <a:ext cx="106043" cy="554791"/>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cxnSp>
        <p:nvCxnSpPr>
          <p:cNvPr id="82" name="Straight Arrow Connector 81"/>
          <p:cNvCxnSpPr/>
          <p:nvPr/>
        </p:nvCxnSpPr>
        <p:spPr>
          <a:xfrm>
            <a:off x="1710130" y="4006850"/>
            <a:ext cx="0" cy="241368"/>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56" name="Group 55"/>
          <p:cNvGrpSpPr/>
          <p:nvPr/>
        </p:nvGrpSpPr>
        <p:grpSpPr>
          <a:xfrm>
            <a:off x="2667000" y="1367009"/>
            <a:ext cx="1677066" cy="3491014"/>
            <a:chOff x="2933034" y="1367009"/>
            <a:chExt cx="1677066" cy="3491014"/>
          </a:xfrm>
        </p:grpSpPr>
        <p:pic>
          <p:nvPicPr>
            <p:cNvPr id="717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300471" y="1367009"/>
              <a:ext cx="942193" cy="8164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9" name="TextBox 38"/>
            <p:cNvSpPr txBox="1"/>
            <p:nvPr/>
          </p:nvSpPr>
          <p:spPr>
            <a:xfrm>
              <a:off x="2933034" y="3635574"/>
              <a:ext cx="1677066" cy="369332"/>
            </a:xfrm>
            <a:prstGeom prst="rect">
              <a:avLst/>
            </a:prstGeom>
            <a:noFill/>
          </p:spPr>
          <p:txBody>
            <a:bodyPr wrap="square" rtlCol="0">
              <a:spAutoFit/>
            </a:bodyPr>
            <a:lstStyle/>
            <a:p>
              <a:pPr algn="ctr"/>
              <a:r>
                <a:rPr lang="pt-BR" sz="600" smtClean="0">
                  <a:latin typeface="Yu Gothic" pitchFamily="34" charset="-128"/>
                  <a:ea typeface="Yu Gothic" pitchFamily="34" charset="-128"/>
                </a:rPr>
                <a:t>Extrai todos os links para as provas do atletismo e fica só com as provas dos 100m (tanto feminina quanto masculina)</a:t>
              </a:r>
              <a:endParaRPr lang="en-US" sz="600">
                <a:latin typeface="Yu Gothic" pitchFamily="34" charset="-128"/>
                <a:ea typeface="Yu Gothic" pitchFamily="34" charset="-128"/>
              </a:endParaRPr>
            </a:p>
          </p:txBody>
        </p:sp>
        <p:pic>
          <p:nvPicPr>
            <p:cNvPr id="40"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439286" y="2777905"/>
              <a:ext cx="685800" cy="685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3" name="Straight Connector 52"/>
            <p:cNvCxnSpPr/>
            <p:nvPr/>
          </p:nvCxnSpPr>
          <p:spPr>
            <a:xfrm>
              <a:off x="3771567" y="2388672"/>
              <a:ext cx="0" cy="177264"/>
            </a:xfrm>
            <a:prstGeom prst="line">
              <a:avLst/>
            </a:prstGeom>
            <a:ln>
              <a:solidFill>
                <a:schemeClr val="tx1"/>
              </a:solidFill>
              <a:prstDash val="sysDot"/>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85" name="Picture 15" descr="Table - Free web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426586" y="4302959"/>
              <a:ext cx="555064" cy="555064"/>
            </a:xfrm>
            <a:prstGeom prst="rect">
              <a:avLst/>
            </a:prstGeom>
            <a:noFill/>
            <a:extLst>
              <a:ext uri="{909E8E84-426E-40DD-AFC4-6F175D3DCCD1}">
                <a14:hiddenFill xmlns:a14="http://schemas.microsoft.com/office/drawing/2010/main">
                  <a:solidFill>
                    <a:srgbClr val="FFFFFF"/>
                  </a:solidFill>
                </a14:hiddenFill>
              </a:ext>
            </a:extLst>
          </p:spPr>
        </p:pic>
        <p:cxnSp>
          <p:nvCxnSpPr>
            <p:cNvPr id="86" name="Straight Arrow Connector 85"/>
            <p:cNvCxnSpPr/>
            <p:nvPr/>
          </p:nvCxnSpPr>
          <p:spPr>
            <a:xfrm>
              <a:off x="3759216" y="4007054"/>
              <a:ext cx="0" cy="241368"/>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cxnSp>
        <p:nvCxnSpPr>
          <p:cNvPr id="34" name="Elbow Connector 33"/>
          <p:cNvCxnSpPr>
            <a:stCxn id="7183" idx="3"/>
            <a:endCxn id="7175" idx="1"/>
          </p:cNvCxnSpPr>
          <p:nvPr/>
        </p:nvCxnSpPr>
        <p:spPr>
          <a:xfrm flipV="1">
            <a:off x="1932564" y="1775241"/>
            <a:ext cx="1101873" cy="2804977"/>
          </a:xfrm>
          <a:prstGeom prst="curvedConnector3">
            <a:avLst/>
          </a:prstGeom>
          <a:ln w="6350">
            <a:solidFill>
              <a:schemeClr val="bg1">
                <a:lumMod val="6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cxnSp>
      <p:pic>
        <p:nvPicPr>
          <p:cNvPr id="115" name="Picture 2" descr="Beautiful Soup | Great Learni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17118" y="3423873"/>
            <a:ext cx="552128" cy="237415"/>
          </a:xfrm>
          <a:prstGeom prst="rect">
            <a:avLst/>
          </a:prstGeom>
          <a:noFill/>
          <a:extLst>
            <a:ext uri="{909E8E84-426E-40DD-AFC4-6F175D3DCCD1}">
              <a14:hiddenFill xmlns:a14="http://schemas.microsoft.com/office/drawing/2010/main">
                <a:solidFill>
                  <a:srgbClr val="FFFFFF"/>
                </a:solidFill>
              </a14:hiddenFill>
            </a:ext>
          </a:extLst>
        </p:spPr>
      </p:pic>
      <p:pic>
        <p:nvPicPr>
          <p:cNvPr id="125"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b="22336"/>
          <a:stretch/>
        </p:blipFill>
        <p:spPr bwMode="auto">
          <a:xfrm>
            <a:off x="5476611" y="1390210"/>
            <a:ext cx="3276600" cy="14676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3574" y="3287235"/>
            <a:ext cx="3239637" cy="10118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105" name="Left Brace 4104"/>
          <p:cNvSpPr/>
          <p:nvPr/>
        </p:nvSpPr>
        <p:spPr>
          <a:xfrm flipH="1">
            <a:off x="4305966" y="1654481"/>
            <a:ext cx="76200" cy="2858687"/>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128" name="Group 127"/>
          <p:cNvGrpSpPr/>
          <p:nvPr/>
        </p:nvGrpSpPr>
        <p:grpSpPr>
          <a:xfrm>
            <a:off x="4540250" y="2833507"/>
            <a:ext cx="476307" cy="500633"/>
            <a:chOff x="2438400" y="1428750"/>
            <a:chExt cx="476307" cy="500633"/>
          </a:xfrm>
        </p:grpSpPr>
        <p:sp>
          <p:nvSpPr>
            <p:cNvPr id="129" name="Circular Arrow 128"/>
            <p:cNvSpPr/>
            <p:nvPr/>
          </p:nvSpPr>
          <p:spPr>
            <a:xfrm>
              <a:off x="2438400" y="1428750"/>
              <a:ext cx="476307" cy="476307"/>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0" name="Circular Arrow 129"/>
            <p:cNvSpPr/>
            <p:nvPr/>
          </p:nvSpPr>
          <p:spPr>
            <a:xfrm flipH="1" flipV="1">
              <a:off x="2438400" y="1453076"/>
              <a:ext cx="476307" cy="476307"/>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1" name="TextBox 130"/>
            <p:cNvSpPr txBox="1"/>
            <p:nvPr/>
          </p:nvSpPr>
          <p:spPr>
            <a:xfrm>
              <a:off x="2475128" y="1606590"/>
              <a:ext cx="402850" cy="169277"/>
            </a:xfrm>
            <a:prstGeom prst="rect">
              <a:avLst/>
            </a:prstGeom>
            <a:noFill/>
          </p:spPr>
          <p:txBody>
            <a:bodyPr wrap="square" rtlCol="0">
              <a:spAutoFit/>
            </a:bodyPr>
            <a:lstStyle/>
            <a:p>
              <a:pPr algn="ctr"/>
              <a:r>
                <a:rPr lang="pt-BR" sz="500" b="1" smtClean="0">
                  <a:latin typeface="Yu Gothic" pitchFamily="34" charset="-128"/>
                  <a:ea typeface="Yu Gothic" pitchFamily="34" charset="-128"/>
                </a:rPr>
                <a:t>LOOP</a:t>
              </a:r>
              <a:endParaRPr lang="en-US" sz="500" b="1">
                <a:latin typeface="Yu Gothic" pitchFamily="34" charset="-128"/>
                <a:ea typeface="Yu Gothic" pitchFamily="34" charset="-128"/>
              </a:endParaRPr>
            </a:p>
          </p:txBody>
        </p:sp>
      </p:grpSp>
      <p:sp>
        <p:nvSpPr>
          <p:cNvPr id="4106" name="TextBox 4105"/>
          <p:cNvSpPr txBox="1"/>
          <p:nvPr/>
        </p:nvSpPr>
        <p:spPr>
          <a:xfrm>
            <a:off x="6705600" y="2231525"/>
            <a:ext cx="1676400" cy="1200329"/>
          </a:xfrm>
          <a:prstGeom prst="rect">
            <a:avLst/>
          </a:prstGeom>
          <a:noFill/>
        </p:spPr>
        <p:txBody>
          <a:bodyPr wrap="square" rtlCol="0">
            <a:spAutoFit/>
          </a:bodyPr>
          <a:lstStyle/>
          <a:p>
            <a:r>
              <a:rPr lang="pt-BR" sz="7200" smtClean="0"/>
              <a:t>...</a:t>
            </a:r>
            <a:endParaRPr lang="en-US" sz="7200"/>
          </a:p>
        </p:txBody>
      </p:sp>
      <p:cxnSp>
        <p:nvCxnSpPr>
          <p:cNvPr id="4109" name="Straight Arrow Connector 4108"/>
          <p:cNvCxnSpPr/>
          <p:nvPr/>
        </p:nvCxnSpPr>
        <p:spPr>
          <a:xfrm>
            <a:off x="5105400" y="3077310"/>
            <a:ext cx="381000" cy="0"/>
          </a:xfrm>
          <a:prstGeom prst="straightConnector1">
            <a:avLst/>
          </a:prstGeom>
          <a:ln w="6350">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4435178" y="3291956"/>
            <a:ext cx="714672" cy="369332"/>
          </a:xfrm>
          <a:prstGeom prst="rect">
            <a:avLst/>
          </a:prstGeom>
          <a:noFill/>
        </p:spPr>
        <p:txBody>
          <a:bodyPr wrap="square" rtlCol="0">
            <a:spAutoFit/>
          </a:bodyPr>
          <a:lstStyle/>
          <a:p>
            <a:pPr algn="ctr"/>
            <a:r>
              <a:rPr lang="pt-BR" sz="600" i="1" smtClean="0">
                <a:latin typeface="Bookman Old Style" pitchFamily="18" charset="0"/>
                <a:ea typeface="Yu Gothic" pitchFamily="34" charset="-128"/>
              </a:rPr>
              <a:t>1896, 1900, ..1952..1964.....2012,..2020</a:t>
            </a:r>
            <a:endParaRPr lang="en-US" sz="600" i="1">
              <a:latin typeface="Bookman Old Style" pitchFamily="18" charset="0"/>
              <a:ea typeface="Yu Gothic" pitchFamily="34" charset="-128"/>
            </a:endParaRPr>
          </a:p>
        </p:txBody>
      </p:sp>
      <p:sp>
        <p:nvSpPr>
          <p:cNvPr id="4110" name="Arc 4109"/>
          <p:cNvSpPr/>
          <p:nvPr/>
        </p:nvSpPr>
        <p:spPr>
          <a:xfrm flipV="1">
            <a:off x="569912" y="2794273"/>
            <a:ext cx="6334445" cy="2034623"/>
          </a:xfrm>
          <a:prstGeom prst="arc">
            <a:avLst>
              <a:gd name="adj1" fmla="val 16200000"/>
              <a:gd name="adj2" fmla="val 20933234"/>
            </a:avLst>
          </a:prstGeom>
          <a:ln w="6350">
            <a:solidFill>
              <a:schemeClr val="bg1">
                <a:lumMod val="65000"/>
              </a:schemeClr>
            </a:solidFill>
            <a:prstDash val="dash"/>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1304711654"/>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 name="TextBox 26"/>
          <p:cNvSpPr txBox="1"/>
          <p:nvPr/>
        </p:nvSpPr>
        <p:spPr>
          <a:xfrm>
            <a:off x="0" y="0"/>
            <a:ext cx="9144000" cy="338554"/>
          </a:xfrm>
          <a:prstGeom prst="rect">
            <a:avLst/>
          </a:prstGeom>
          <a:solidFill>
            <a:schemeClr val="tx1"/>
          </a:solidFill>
        </p:spPr>
        <p:txBody>
          <a:bodyPr wrap="square" rtlCol="0">
            <a:spAutoFit/>
          </a:bodyPr>
          <a:lstStyle/>
          <a:p>
            <a:r>
              <a:rPr lang="pt-BR" b="1">
                <a:solidFill>
                  <a:schemeClr val="bg1"/>
                </a:solidFill>
                <a:latin typeface="Yu Gothic" pitchFamily="34" charset="-128"/>
                <a:ea typeface="Yu Gothic" pitchFamily="34" charset="-128"/>
              </a:rPr>
              <a:t>TECNOLOGIA: WEB SCRAPING </a:t>
            </a:r>
            <a:r>
              <a:rPr lang="pt-BR" b="1" smtClean="0">
                <a:solidFill>
                  <a:schemeClr val="bg1"/>
                </a:solidFill>
                <a:latin typeface="Yu Gothic" pitchFamily="34" charset="-128"/>
                <a:ea typeface="Yu Gothic" pitchFamily="34" charset="-128"/>
              </a:rPr>
              <a:t>(</a:t>
            </a:r>
            <a:r>
              <a:rPr lang="pt-BR" b="1" smtClean="0">
                <a:solidFill>
                  <a:srgbClr val="FFC000"/>
                </a:solidFill>
                <a:latin typeface="Yu Gothic" pitchFamily="34" charset="-128"/>
                <a:ea typeface="Yu Gothic" pitchFamily="34" charset="-128"/>
              </a:rPr>
              <a:t>PANDAS READ_HTML()</a:t>
            </a:r>
            <a:r>
              <a:rPr lang="pt-BR" b="1" smtClean="0">
                <a:solidFill>
                  <a:schemeClr val="bg1"/>
                </a:solidFill>
                <a:latin typeface="Yu Gothic" pitchFamily="34" charset="-128"/>
                <a:ea typeface="Yu Gothic" pitchFamily="34" charset="-128"/>
              </a:rPr>
              <a:t>) </a:t>
            </a:r>
            <a:r>
              <a:rPr lang="pt-BR" b="1">
                <a:solidFill>
                  <a:schemeClr val="bg1"/>
                </a:solidFill>
                <a:latin typeface="Yu Gothic" pitchFamily="34" charset="-128"/>
                <a:ea typeface="Yu Gothic" pitchFamily="34" charset="-128"/>
              </a:rPr>
              <a:t>/ EXTRAÇÃO DAS TABELAS</a:t>
            </a:r>
            <a:endParaRPr lang="en-US" b="1">
              <a:solidFill>
                <a:schemeClr val="bg1"/>
              </a:solidFill>
              <a:latin typeface="Yu Gothic" pitchFamily="34" charset="-128"/>
              <a:ea typeface="Yu Gothic" pitchFamily="34" charset="-128"/>
            </a:endParaRPr>
          </a:p>
        </p:txBody>
      </p:sp>
      <p:sp>
        <p:nvSpPr>
          <p:cNvPr id="12" name="TextBox 11"/>
          <p:cNvSpPr txBox="1"/>
          <p:nvPr/>
        </p:nvSpPr>
        <p:spPr>
          <a:xfrm>
            <a:off x="76200" y="469900"/>
            <a:ext cx="8991600" cy="369332"/>
          </a:xfrm>
          <a:prstGeom prst="rect">
            <a:avLst/>
          </a:prstGeom>
          <a:solidFill>
            <a:schemeClr val="bg1">
              <a:lumMod val="95000"/>
            </a:schemeClr>
          </a:solidFill>
        </p:spPr>
        <p:txBody>
          <a:bodyPr wrap="square" rtlCol="0">
            <a:spAutoFit/>
          </a:bodyPr>
          <a:lstStyle/>
          <a:p>
            <a:r>
              <a:rPr lang="pt-BR" sz="900" smtClean="0">
                <a:latin typeface="Yu Gothic" pitchFamily="34" charset="-128"/>
                <a:ea typeface="Yu Gothic" pitchFamily="34" charset="-128"/>
              </a:rPr>
              <a:t>A forma na qual os dados se apresentam na Wikipedia exigem que desenvolvamos uma estratégia de extração. Primeiro acessamos cada edição; depois as páginas das competições masculina e feminina e então, para cada etapa, extraímos as tabelas com os resultados. </a:t>
            </a:r>
          </a:p>
        </p:txBody>
      </p:sp>
      <p:sp>
        <p:nvSpPr>
          <p:cNvPr id="5" name="AutoShape 4" descr="Html File Icon - Download in Colored Outline Sty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5" name="Left Brace 64"/>
          <p:cNvSpPr/>
          <p:nvPr/>
        </p:nvSpPr>
        <p:spPr>
          <a:xfrm>
            <a:off x="1524000" y="971550"/>
            <a:ext cx="76200" cy="411480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6" name="Left Brace 65"/>
          <p:cNvSpPr/>
          <p:nvPr/>
        </p:nvSpPr>
        <p:spPr>
          <a:xfrm flipH="1">
            <a:off x="3048000" y="971550"/>
            <a:ext cx="76200" cy="83820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Left Brace 70"/>
          <p:cNvSpPr/>
          <p:nvPr/>
        </p:nvSpPr>
        <p:spPr>
          <a:xfrm flipH="1">
            <a:off x="3048000" y="1885950"/>
            <a:ext cx="76200" cy="68580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Left Brace 71"/>
          <p:cNvSpPr/>
          <p:nvPr/>
        </p:nvSpPr>
        <p:spPr>
          <a:xfrm flipH="1">
            <a:off x="3054350" y="2641230"/>
            <a:ext cx="76200" cy="1948639"/>
          </a:xfrm>
          <a:prstGeom prst="leftBrace">
            <a:avLst/>
          </a:prstGeom>
          <a:ln w="19050">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73" name="Picture 8" descr="File:Pandas logo.svg - Wikimedia Comm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74291"/>
            <a:ext cx="736048" cy="297582"/>
          </a:xfrm>
          <a:prstGeom prst="rect">
            <a:avLst/>
          </a:prstGeom>
          <a:noFill/>
          <a:extLst>
            <a:ext uri="{909E8E84-426E-40DD-AFC4-6F175D3DCCD1}">
              <a14:hiddenFill xmlns:a14="http://schemas.microsoft.com/office/drawing/2010/main">
                <a:solidFill>
                  <a:srgbClr val="FFFFFF"/>
                </a:solidFill>
              </a14:hiddenFill>
            </a:ext>
          </a:extLst>
        </p:spPr>
      </p:pic>
      <p:grpSp>
        <p:nvGrpSpPr>
          <p:cNvPr id="74" name="Group 73"/>
          <p:cNvGrpSpPr/>
          <p:nvPr/>
        </p:nvGrpSpPr>
        <p:grpSpPr>
          <a:xfrm>
            <a:off x="485746" y="2778633"/>
            <a:ext cx="476307" cy="500633"/>
            <a:chOff x="2438400" y="1428750"/>
            <a:chExt cx="476307" cy="500633"/>
          </a:xfrm>
        </p:grpSpPr>
        <p:sp>
          <p:nvSpPr>
            <p:cNvPr id="75" name="Circular Arrow 74"/>
            <p:cNvSpPr/>
            <p:nvPr/>
          </p:nvSpPr>
          <p:spPr>
            <a:xfrm>
              <a:off x="2438400" y="1428750"/>
              <a:ext cx="476307" cy="476307"/>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Circular Arrow 75"/>
            <p:cNvSpPr/>
            <p:nvPr/>
          </p:nvSpPr>
          <p:spPr>
            <a:xfrm flipH="1" flipV="1">
              <a:off x="2438400" y="1453076"/>
              <a:ext cx="476307" cy="476307"/>
            </a:xfrm>
            <a:prstGeom prst="circularArrow">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7" name="TextBox 76"/>
            <p:cNvSpPr txBox="1"/>
            <p:nvPr/>
          </p:nvSpPr>
          <p:spPr>
            <a:xfrm>
              <a:off x="2475128" y="1606590"/>
              <a:ext cx="402850" cy="169277"/>
            </a:xfrm>
            <a:prstGeom prst="rect">
              <a:avLst/>
            </a:prstGeom>
            <a:noFill/>
          </p:spPr>
          <p:txBody>
            <a:bodyPr wrap="square" rtlCol="0">
              <a:spAutoFit/>
            </a:bodyPr>
            <a:lstStyle/>
            <a:p>
              <a:pPr algn="ctr"/>
              <a:r>
                <a:rPr lang="pt-BR" sz="500" b="1" smtClean="0">
                  <a:latin typeface="Yu Gothic" pitchFamily="34" charset="-128"/>
                  <a:ea typeface="Yu Gothic" pitchFamily="34" charset="-128"/>
                </a:rPr>
                <a:t>LOOP</a:t>
              </a:r>
              <a:endParaRPr lang="en-US" sz="500" b="1">
                <a:latin typeface="Yu Gothic" pitchFamily="34" charset="-128"/>
                <a:ea typeface="Yu Gothic" pitchFamily="34" charset="-128"/>
              </a:endParaRPr>
            </a:p>
          </p:txBody>
        </p:sp>
      </p:grpSp>
      <p:sp>
        <p:nvSpPr>
          <p:cNvPr id="78" name="TextBox 77"/>
          <p:cNvSpPr txBox="1"/>
          <p:nvPr/>
        </p:nvSpPr>
        <p:spPr>
          <a:xfrm>
            <a:off x="3199099" y="1205984"/>
            <a:ext cx="839501" cy="369332"/>
          </a:xfrm>
          <a:prstGeom prst="rect">
            <a:avLst/>
          </a:prstGeom>
          <a:noFill/>
        </p:spPr>
        <p:txBody>
          <a:bodyPr wrap="square" rtlCol="0">
            <a:spAutoFit/>
          </a:bodyPr>
          <a:lstStyle/>
          <a:p>
            <a:pPr algn="ctr"/>
            <a:r>
              <a:rPr lang="pt-BR" sz="600" smtClean="0">
                <a:latin typeface="Yu Gothic" pitchFamily="34" charset="-128"/>
                <a:ea typeface="Yu Gothic" pitchFamily="34" charset="-128"/>
              </a:rPr>
              <a:t>Textos, imagens caixas de informação, etc.</a:t>
            </a:r>
            <a:endParaRPr lang="en-US" sz="600">
              <a:latin typeface="Yu Gothic" pitchFamily="34" charset="-128"/>
              <a:ea typeface="Yu Gothic" pitchFamily="34" charset="-128"/>
            </a:endParaRPr>
          </a:p>
        </p:txBody>
      </p:sp>
      <p:sp>
        <p:nvSpPr>
          <p:cNvPr id="79" name="TextBox 78"/>
          <p:cNvSpPr txBox="1"/>
          <p:nvPr/>
        </p:nvSpPr>
        <p:spPr>
          <a:xfrm>
            <a:off x="3199099" y="2044184"/>
            <a:ext cx="839501" cy="369332"/>
          </a:xfrm>
          <a:prstGeom prst="rect">
            <a:avLst/>
          </a:prstGeom>
          <a:noFill/>
        </p:spPr>
        <p:txBody>
          <a:bodyPr wrap="square" rtlCol="0">
            <a:spAutoFit/>
          </a:bodyPr>
          <a:lstStyle/>
          <a:p>
            <a:pPr algn="ctr"/>
            <a:r>
              <a:rPr lang="pt-BR" sz="600" smtClean="0">
                <a:latin typeface="Yu Gothic" pitchFamily="34" charset="-128"/>
                <a:ea typeface="Yu Gothic" pitchFamily="34" charset="-128"/>
              </a:rPr>
              <a:t>Tabelas com informações diversas</a:t>
            </a:r>
            <a:endParaRPr lang="en-US" sz="600">
              <a:latin typeface="Yu Gothic" pitchFamily="34" charset="-128"/>
              <a:ea typeface="Yu Gothic" pitchFamily="34" charset="-128"/>
            </a:endParaRPr>
          </a:p>
        </p:txBody>
      </p:sp>
      <p:sp>
        <p:nvSpPr>
          <p:cNvPr id="80" name="TextBox 79"/>
          <p:cNvSpPr txBox="1"/>
          <p:nvPr/>
        </p:nvSpPr>
        <p:spPr>
          <a:xfrm>
            <a:off x="3167349" y="3406218"/>
            <a:ext cx="839501" cy="369332"/>
          </a:xfrm>
          <a:prstGeom prst="rect">
            <a:avLst/>
          </a:prstGeom>
          <a:noFill/>
        </p:spPr>
        <p:txBody>
          <a:bodyPr wrap="square" rtlCol="0">
            <a:spAutoFit/>
          </a:bodyPr>
          <a:lstStyle/>
          <a:p>
            <a:pPr algn="ctr"/>
            <a:r>
              <a:rPr lang="pt-BR" sz="600" b="1" smtClean="0">
                <a:latin typeface="Yu Gothic" pitchFamily="34" charset="-128"/>
                <a:ea typeface="Yu Gothic" pitchFamily="34" charset="-128"/>
              </a:rPr>
              <a:t>Tabelas com os resultados que queremos</a:t>
            </a:r>
            <a:endParaRPr lang="en-US" sz="600" b="1">
              <a:latin typeface="Yu Gothic" pitchFamily="34" charset="-128"/>
              <a:ea typeface="Yu Gothic" pitchFamily="34" charset="-128"/>
            </a:endParaRPr>
          </a:p>
        </p:txBody>
      </p:sp>
      <p:sp>
        <p:nvSpPr>
          <p:cNvPr id="81" name="Arc 80"/>
          <p:cNvSpPr/>
          <p:nvPr/>
        </p:nvSpPr>
        <p:spPr>
          <a:xfrm flipV="1">
            <a:off x="3577598" y="2755676"/>
            <a:ext cx="1065174" cy="853523"/>
          </a:xfrm>
          <a:prstGeom prst="arc">
            <a:avLst>
              <a:gd name="adj1" fmla="val 15672056"/>
              <a:gd name="adj2" fmla="val 18210866"/>
            </a:avLst>
          </a:prstGeom>
          <a:ln w="63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nvGrpSpPr>
          <p:cNvPr id="9" name="Group 8"/>
          <p:cNvGrpSpPr/>
          <p:nvPr/>
        </p:nvGrpSpPr>
        <p:grpSpPr>
          <a:xfrm>
            <a:off x="6477000" y="1450871"/>
            <a:ext cx="2583671" cy="2655523"/>
            <a:chOff x="5410200" y="1200150"/>
            <a:chExt cx="3650472" cy="3751992"/>
          </a:xfrm>
        </p:grpSpPr>
        <p:pic>
          <p:nvPicPr>
            <p:cNvPr id="8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10200" y="1200150"/>
              <a:ext cx="3650472" cy="37519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1" name="Rectangle 90"/>
            <p:cNvSpPr/>
            <p:nvPr/>
          </p:nvSpPr>
          <p:spPr>
            <a:xfrm>
              <a:off x="7956885" y="1396666"/>
              <a:ext cx="196516" cy="1667376"/>
            </a:xfrm>
            <a:prstGeom prst="rect">
              <a:avLst/>
            </a:prstGeom>
            <a:solidFill>
              <a:srgbClr val="F79646">
                <a:alpha val="14902"/>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Rectangle 91"/>
            <p:cNvSpPr/>
            <p:nvPr/>
          </p:nvSpPr>
          <p:spPr>
            <a:xfrm>
              <a:off x="7958890" y="3155282"/>
              <a:ext cx="194512" cy="1667376"/>
            </a:xfrm>
            <a:prstGeom prst="rect">
              <a:avLst/>
            </a:prstGeom>
            <a:solidFill>
              <a:schemeClr val="accent5">
                <a:lumMod val="60000"/>
                <a:lumOff val="40000"/>
                <a:alpha val="14902"/>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4" name="TextBox 93"/>
          <p:cNvSpPr txBox="1"/>
          <p:nvPr/>
        </p:nvSpPr>
        <p:spPr>
          <a:xfrm>
            <a:off x="6816335" y="876861"/>
            <a:ext cx="1905000" cy="246221"/>
          </a:xfrm>
          <a:prstGeom prst="rect">
            <a:avLst/>
          </a:prstGeom>
          <a:noFill/>
        </p:spPr>
        <p:txBody>
          <a:bodyPr wrap="square" rtlCol="0">
            <a:spAutoFit/>
          </a:bodyPr>
          <a:lstStyle/>
          <a:p>
            <a:pPr algn="ctr"/>
            <a:r>
              <a:rPr lang="pt-BR" sz="1000" b="1" smtClean="0">
                <a:latin typeface="Yu Gothic" pitchFamily="34" charset="-128"/>
                <a:ea typeface="Yu Gothic" pitchFamily="34" charset="-128"/>
              </a:rPr>
              <a:t>PANDAS DATAFRAME</a:t>
            </a:r>
            <a:endParaRPr lang="en-US" sz="1000" b="1">
              <a:latin typeface="Yu Gothic" pitchFamily="34" charset="-128"/>
              <a:ea typeface="Yu Gothic" pitchFamily="34" charset="-128"/>
            </a:endParaRPr>
          </a:p>
        </p:txBody>
      </p:sp>
      <p:grpSp>
        <p:nvGrpSpPr>
          <p:cNvPr id="10" name="Group 9"/>
          <p:cNvGrpSpPr/>
          <p:nvPr/>
        </p:nvGrpSpPr>
        <p:grpSpPr>
          <a:xfrm>
            <a:off x="4419600" y="2755676"/>
            <a:ext cx="1682750" cy="1717782"/>
            <a:chOff x="4419600" y="2755676"/>
            <a:chExt cx="1682750" cy="1717782"/>
          </a:xfrm>
        </p:grpSpPr>
        <p:pic>
          <p:nvPicPr>
            <p:cNvPr id="63" name="Picture 1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9600" y="2755676"/>
              <a:ext cx="1676400" cy="17177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5" name="Rectangle 94"/>
            <p:cNvSpPr/>
            <p:nvPr/>
          </p:nvSpPr>
          <p:spPr>
            <a:xfrm>
              <a:off x="4438314" y="2848668"/>
              <a:ext cx="1664036" cy="694777"/>
            </a:xfrm>
            <a:prstGeom prst="rect">
              <a:avLst/>
            </a:prstGeom>
            <a:solidFill>
              <a:srgbClr val="F79646">
                <a:alpha val="14902"/>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p:cNvSpPr/>
            <p:nvPr/>
          </p:nvSpPr>
          <p:spPr>
            <a:xfrm>
              <a:off x="4455066" y="3759344"/>
              <a:ext cx="1609184" cy="714113"/>
            </a:xfrm>
            <a:prstGeom prst="rect">
              <a:avLst/>
            </a:prstGeom>
            <a:solidFill>
              <a:schemeClr val="accent5">
                <a:lumMod val="60000"/>
                <a:lumOff val="40000"/>
                <a:alpha val="14902"/>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 name="Group 13"/>
          <p:cNvGrpSpPr/>
          <p:nvPr/>
        </p:nvGrpSpPr>
        <p:grpSpPr>
          <a:xfrm>
            <a:off x="1776049" y="1107304"/>
            <a:ext cx="1143000" cy="3979046"/>
            <a:chOff x="1752600" y="971550"/>
            <a:chExt cx="1181996" cy="4114800"/>
          </a:xfrm>
        </p:grpSpPr>
        <p:grpSp>
          <p:nvGrpSpPr>
            <p:cNvPr id="8" name="Group 7"/>
            <p:cNvGrpSpPr/>
            <p:nvPr/>
          </p:nvGrpSpPr>
          <p:grpSpPr>
            <a:xfrm>
              <a:off x="1752600" y="971550"/>
              <a:ext cx="1181996" cy="4114800"/>
              <a:chOff x="1524000" y="971550"/>
              <a:chExt cx="1181996" cy="4114800"/>
            </a:xfrm>
          </p:grpSpPr>
          <p:grpSp>
            <p:nvGrpSpPr>
              <p:cNvPr id="54" name="Group 53"/>
              <p:cNvGrpSpPr/>
              <p:nvPr/>
            </p:nvGrpSpPr>
            <p:grpSpPr>
              <a:xfrm>
                <a:off x="1524000" y="971550"/>
                <a:ext cx="1181996" cy="4114800"/>
                <a:chOff x="13563600" y="-7757597"/>
                <a:chExt cx="4848225" cy="16877785"/>
              </a:xfrm>
            </p:grpSpPr>
            <p:pic>
              <p:nvPicPr>
                <p:cNvPr id="55" name="Picture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563600" y="-7757597"/>
                  <a:ext cx="4848225" cy="841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7" name="Picture 11"/>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563600" y="698500"/>
                  <a:ext cx="4848225" cy="84216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7" name="Rectangle 6"/>
              <p:cNvSpPr/>
              <p:nvPr/>
            </p:nvSpPr>
            <p:spPr>
              <a:xfrm>
                <a:off x="2458346" y="2844431"/>
                <a:ext cx="228600" cy="22860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7" name="Rectangle 96"/>
            <p:cNvSpPr/>
            <p:nvPr/>
          </p:nvSpPr>
          <p:spPr>
            <a:xfrm>
              <a:off x="1821939" y="4140200"/>
              <a:ext cx="451361" cy="187025"/>
            </a:xfrm>
            <a:prstGeom prst="rect">
              <a:avLst/>
            </a:prstGeom>
            <a:solidFill>
              <a:srgbClr val="F79646">
                <a:alpha val="14902"/>
              </a:srgb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Rectangle 97"/>
            <p:cNvSpPr/>
            <p:nvPr/>
          </p:nvSpPr>
          <p:spPr>
            <a:xfrm>
              <a:off x="1821939" y="4348563"/>
              <a:ext cx="445011" cy="217088"/>
            </a:xfrm>
            <a:prstGeom prst="rect">
              <a:avLst/>
            </a:prstGeom>
            <a:solidFill>
              <a:schemeClr val="accent5">
                <a:lumMod val="60000"/>
                <a:lumOff val="40000"/>
                <a:alpha val="14902"/>
              </a:schemeClr>
            </a:solidFill>
            <a:ln>
              <a:solidFill>
                <a:schemeClr val="accent5">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9" name="Left Brace 98"/>
          <p:cNvSpPr/>
          <p:nvPr/>
        </p:nvSpPr>
        <p:spPr>
          <a:xfrm flipH="1">
            <a:off x="3048000" y="4629150"/>
            <a:ext cx="76200" cy="17145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0" name="Left Brace 99"/>
          <p:cNvSpPr/>
          <p:nvPr/>
        </p:nvSpPr>
        <p:spPr>
          <a:xfrm flipH="1">
            <a:off x="3048000" y="4867275"/>
            <a:ext cx="76200" cy="171450"/>
          </a:xfrm>
          <a:prstGeom prst="lef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1" name="TextBox 100"/>
          <p:cNvSpPr txBox="1"/>
          <p:nvPr/>
        </p:nvSpPr>
        <p:spPr>
          <a:xfrm>
            <a:off x="3199098" y="4530209"/>
            <a:ext cx="839501" cy="369332"/>
          </a:xfrm>
          <a:prstGeom prst="rect">
            <a:avLst/>
          </a:prstGeom>
          <a:noFill/>
        </p:spPr>
        <p:txBody>
          <a:bodyPr wrap="square" rtlCol="0">
            <a:spAutoFit/>
          </a:bodyPr>
          <a:lstStyle/>
          <a:p>
            <a:pPr algn="ctr"/>
            <a:r>
              <a:rPr lang="pt-BR" sz="600" smtClean="0">
                <a:latin typeface="Yu Gothic" pitchFamily="34" charset="-128"/>
                <a:ea typeface="Yu Gothic" pitchFamily="34" charset="-128"/>
              </a:rPr>
              <a:t>+ Tabelas com informações diversas</a:t>
            </a:r>
            <a:endParaRPr lang="en-US" sz="600">
              <a:latin typeface="Yu Gothic" pitchFamily="34" charset="-128"/>
              <a:ea typeface="Yu Gothic" pitchFamily="34" charset="-128"/>
            </a:endParaRPr>
          </a:p>
        </p:txBody>
      </p:sp>
      <p:sp>
        <p:nvSpPr>
          <p:cNvPr id="102" name="TextBox 101"/>
          <p:cNvSpPr txBox="1"/>
          <p:nvPr/>
        </p:nvSpPr>
        <p:spPr>
          <a:xfrm>
            <a:off x="3199099" y="4860667"/>
            <a:ext cx="839501" cy="184666"/>
          </a:xfrm>
          <a:prstGeom prst="rect">
            <a:avLst/>
          </a:prstGeom>
          <a:noFill/>
        </p:spPr>
        <p:txBody>
          <a:bodyPr wrap="square" rtlCol="0">
            <a:spAutoFit/>
          </a:bodyPr>
          <a:lstStyle/>
          <a:p>
            <a:pPr algn="ctr"/>
            <a:r>
              <a:rPr lang="pt-BR" sz="600" smtClean="0">
                <a:latin typeface="Yu Gothic" pitchFamily="34" charset="-128"/>
                <a:ea typeface="Yu Gothic" pitchFamily="34" charset="-128"/>
              </a:rPr>
              <a:t>Rodapé</a:t>
            </a:r>
            <a:endParaRPr lang="en-US" sz="600">
              <a:latin typeface="Yu Gothic" pitchFamily="34" charset="-128"/>
              <a:ea typeface="Yu Gothic" pitchFamily="34" charset="-128"/>
            </a:endParaRPr>
          </a:p>
        </p:txBody>
      </p:sp>
      <p:sp>
        <p:nvSpPr>
          <p:cNvPr id="103" name="TextBox 102"/>
          <p:cNvSpPr txBox="1"/>
          <p:nvPr/>
        </p:nvSpPr>
        <p:spPr>
          <a:xfrm>
            <a:off x="76200" y="1295687"/>
            <a:ext cx="1295400" cy="2677656"/>
          </a:xfrm>
          <a:prstGeom prst="rect">
            <a:avLst/>
          </a:prstGeom>
          <a:noFill/>
        </p:spPr>
        <p:txBody>
          <a:bodyPr wrap="square" rtlCol="0">
            <a:spAutoFit/>
          </a:bodyPr>
          <a:lstStyle/>
          <a:p>
            <a:r>
              <a:rPr lang="pt-BR" sz="600" smtClean="0">
                <a:latin typeface="Yu Gothic" pitchFamily="34" charset="-128"/>
                <a:ea typeface="Yu Gothic" pitchFamily="34" charset="-128"/>
              </a:rPr>
              <a:t>Quando o pandas acessa um dos links no dataframe anterior através da função READ_HTML(), ele extrai todo o código da página, identifica as tabelas que queremos e as retorna empilhadas num único dataframe.</a:t>
            </a:r>
          </a:p>
          <a:p>
            <a:endParaRPr lang="pt-BR" sz="600">
              <a:latin typeface="Yu Gothic" pitchFamily="34" charset="-128"/>
              <a:ea typeface="Yu Gothic" pitchFamily="34" charset="-128"/>
            </a:endParaRPr>
          </a:p>
          <a:p>
            <a:r>
              <a:rPr lang="pt-BR" sz="600" smtClean="0">
                <a:latin typeface="Yu Gothic" pitchFamily="34" charset="-128"/>
                <a:ea typeface="Yu Gothic" pitchFamily="34" charset="-128"/>
              </a:rPr>
              <a:t>Como cada tabela é uma etapa, o dataframe final contém todos os resultados de uma determinada prova (masculina ou feminina) numa determinada edição</a:t>
            </a:r>
          </a:p>
          <a:p>
            <a:endParaRPr lang="pt-BR" sz="600">
              <a:latin typeface="Yu Gothic" pitchFamily="34" charset="-128"/>
              <a:ea typeface="Yu Gothic" pitchFamily="34" charset="-128"/>
            </a:endParaRPr>
          </a:p>
          <a:p>
            <a:endParaRPr lang="pt-BR" sz="600" smtClean="0">
              <a:latin typeface="Yu Gothic" pitchFamily="34" charset="-128"/>
              <a:ea typeface="Yu Gothic" pitchFamily="34" charset="-128"/>
            </a:endParaRPr>
          </a:p>
          <a:p>
            <a:endParaRPr lang="pt-BR" sz="600">
              <a:latin typeface="Yu Gothic" pitchFamily="34" charset="-128"/>
              <a:ea typeface="Yu Gothic" pitchFamily="34" charset="-128"/>
            </a:endParaRPr>
          </a:p>
          <a:p>
            <a:endParaRPr lang="pt-BR" sz="600" smtClean="0">
              <a:latin typeface="Yu Gothic" pitchFamily="34" charset="-128"/>
              <a:ea typeface="Yu Gothic" pitchFamily="34" charset="-128"/>
            </a:endParaRPr>
          </a:p>
          <a:p>
            <a:endParaRPr lang="pt-BR" sz="600">
              <a:latin typeface="Yu Gothic" pitchFamily="34" charset="-128"/>
              <a:ea typeface="Yu Gothic" pitchFamily="34" charset="-128"/>
            </a:endParaRPr>
          </a:p>
          <a:p>
            <a:endParaRPr lang="pt-BR" sz="600" smtClean="0">
              <a:latin typeface="Yu Gothic" pitchFamily="34" charset="-128"/>
              <a:ea typeface="Yu Gothic" pitchFamily="34" charset="-128"/>
            </a:endParaRPr>
          </a:p>
          <a:p>
            <a:endParaRPr lang="pt-BR" sz="600" smtClean="0">
              <a:latin typeface="Yu Gothic" pitchFamily="34" charset="-128"/>
              <a:ea typeface="Yu Gothic" pitchFamily="34" charset="-128"/>
            </a:endParaRPr>
          </a:p>
          <a:p>
            <a:r>
              <a:rPr lang="pt-BR" sz="600" smtClean="0">
                <a:latin typeface="Yu Gothic" pitchFamily="34" charset="-128"/>
                <a:ea typeface="Yu Gothic" pitchFamily="34" charset="-128"/>
              </a:rPr>
              <a:t>Executando esse comando em loop para todas as edições, ao final teremos empilhado todos os resultados dos 100m para homens e mulheres de todas as Olimpíadas.</a:t>
            </a:r>
            <a:endParaRPr lang="en-US" sz="600">
              <a:latin typeface="Yu Gothic" pitchFamily="34" charset="-128"/>
              <a:ea typeface="Yu Gothic" pitchFamily="34" charset="-128"/>
            </a:endParaRPr>
          </a:p>
        </p:txBody>
      </p:sp>
      <p:sp>
        <p:nvSpPr>
          <p:cNvPr id="104" name="Arc 103"/>
          <p:cNvSpPr/>
          <p:nvPr/>
        </p:nvSpPr>
        <p:spPr>
          <a:xfrm flipV="1">
            <a:off x="5531663" y="2778633"/>
            <a:ext cx="1065174" cy="853523"/>
          </a:xfrm>
          <a:prstGeom prst="arc">
            <a:avLst>
              <a:gd name="adj1" fmla="val 15672056"/>
              <a:gd name="adj2" fmla="val 18210866"/>
            </a:avLst>
          </a:prstGeom>
          <a:ln w="6350">
            <a:solidFill>
              <a:schemeClr val="tx1"/>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6" name="TextBox 105"/>
          <p:cNvSpPr txBox="1"/>
          <p:nvPr/>
        </p:nvSpPr>
        <p:spPr>
          <a:xfrm>
            <a:off x="1395049" y="886763"/>
            <a:ext cx="1905000" cy="246221"/>
          </a:xfrm>
          <a:prstGeom prst="rect">
            <a:avLst/>
          </a:prstGeom>
          <a:noFill/>
        </p:spPr>
        <p:txBody>
          <a:bodyPr wrap="square" rtlCol="0">
            <a:spAutoFit/>
          </a:bodyPr>
          <a:lstStyle/>
          <a:p>
            <a:pPr algn="ctr"/>
            <a:r>
              <a:rPr lang="pt-BR" sz="1000" b="1" smtClean="0">
                <a:latin typeface="Yu Gothic" pitchFamily="34" charset="-128"/>
                <a:ea typeface="Yu Gothic" pitchFamily="34" charset="-128"/>
              </a:rPr>
              <a:t>ARTIGO COMPLETO</a:t>
            </a:r>
            <a:endParaRPr lang="en-US" sz="1000" b="1">
              <a:latin typeface="Yu Gothic" pitchFamily="34" charset="-128"/>
              <a:ea typeface="Yu Gothic" pitchFamily="34" charset="-128"/>
            </a:endParaRPr>
          </a:p>
        </p:txBody>
      </p:sp>
    </p:spTree>
    <p:extLst>
      <p:ext uri="{BB962C8B-B14F-4D97-AF65-F5344CB8AC3E}">
        <p14:creationId xmlns:p14="http://schemas.microsoft.com/office/powerpoint/2010/main" val="902088058"/>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4" name="Group 63"/>
          <p:cNvGrpSpPr/>
          <p:nvPr/>
        </p:nvGrpSpPr>
        <p:grpSpPr>
          <a:xfrm>
            <a:off x="5647944" y="1247159"/>
            <a:ext cx="3390009" cy="3380023"/>
            <a:chOff x="5884166" y="1434859"/>
            <a:chExt cx="3390009" cy="3380023"/>
          </a:xfrm>
        </p:grpSpPr>
        <p:pic>
          <p:nvPicPr>
            <p:cNvPr id="40"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l="50784" b="12339"/>
            <a:stretch/>
          </p:blipFill>
          <p:spPr bwMode="auto">
            <a:xfrm>
              <a:off x="6057900" y="2323503"/>
              <a:ext cx="2933700" cy="24594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4" name="Arc 43"/>
            <p:cNvSpPr/>
            <p:nvPr/>
          </p:nvSpPr>
          <p:spPr>
            <a:xfrm rot="14351633" flipH="1" flipV="1">
              <a:off x="6030620" y="1322303"/>
              <a:ext cx="1115007" cy="1340119"/>
            </a:xfrm>
            <a:prstGeom prst="arc">
              <a:avLst>
                <a:gd name="adj1" fmla="val 19392853"/>
                <a:gd name="adj2" fmla="val 178319"/>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5" name="Rectangle 44"/>
            <p:cNvSpPr/>
            <p:nvPr/>
          </p:nvSpPr>
          <p:spPr>
            <a:xfrm>
              <a:off x="6581775" y="1609262"/>
              <a:ext cx="2692400" cy="584775"/>
            </a:xfrm>
            <a:prstGeom prst="rect">
              <a:avLst/>
            </a:prstGeom>
            <a:noFill/>
          </p:spPr>
          <p:txBody>
            <a:bodyPr wrap="square" rtlCol="0">
              <a:spAutoFit/>
            </a:bodyPr>
            <a:lstStyle/>
            <a:p>
              <a:r>
                <a:rPr lang="pt-BR" sz="800" b="1" smtClean="0">
                  <a:solidFill>
                    <a:srgbClr val="FF0000"/>
                  </a:solidFill>
                  <a:latin typeface="Yu Gothic" pitchFamily="34" charset="-128"/>
                  <a:ea typeface="Yu Gothic" pitchFamily="34" charset="-128"/>
                </a:rPr>
                <a:t>class=wikitable</a:t>
              </a:r>
              <a:r>
                <a:rPr lang="pt-BR" sz="800" smtClean="0">
                  <a:solidFill>
                    <a:schemeClr val="tx1"/>
                  </a:solidFill>
                  <a:latin typeface="Yu Gothic" pitchFamily="34" charset="-128"/>
                  <a:ea typeface="Yu Gothic" pitchFamily="34" charset="-128"/>
                </a:rPr>
                <a:t> </a:t>
              </a:r>
              <a:r>
                <a:rPr lang="pt-BR" sz="800">
                  <a:solidFill>
                    <a:schemeClr val="tx1"/>
                  </a:solidFill>
                  <a:latin typeface="Yu Gothic" pitchFamily="34" charset="-128"/>
                  <a:ea typeface="Yu Gothic" pitchFamily="34" charset="-128"/>
                </a:rPr>
                <a:t>é a marcação que identifica tabelas de dados que podem ser ordenadas. É exatamente a marcação que está quase em todas as tabelas de resultados do atletismo.</a:t>
              </a:r>
              <a:endParaRPr lang="en-US" sz="800">
                <a:solidFill>
                  <a:schemeClr val="tx1"/>
                </a:solidFill>
                <a:latin typeface="Yu Gothic" pitchFamily="34" charset="-128"/>
                <a:ea typeface="Yu Gothic" pitchFamily="34" charset="-128"/>
              </a:endParaRPr>
            </a:p>
          </p:txBody>
        </p:sp>
        <p:sp>
          <p:nvSpPr>
            <p:cNvPr id="49" name="Right Brace 48"/>
            <p:cNvSpPr/>
            <p:nvPr/>
          </p:nvSpPr>
          <p:spPr>
            <a:xfrm flipH="1">
              <a:off x="5943600" y="2494974"/>
              <a:ext cx="117095" cy="2134176"/>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ectangle 49"/>
            <p:cNvSpPr/>
            <p:nvPr/>
          </p:nvSpPr>
          <p:spPr>
            <a:xfrm>
              <a:off x="5943600" y="3638550"/>
              <a:ext cx="114300" cy="10811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TextBox 50"/>
            <p:cNvSpPr txBox="1"/>
            <p:nvPr/>
          </p:nvSpPr>
          <p:spPr>
            <a:xfrm>
              <a:off x="5884166" y="3491443"/>
              <a:ext cx="235962" cy="1323439"/>
            </a:xfrm>
            <a:prstGeom prst="rect">
              <a:avLst/>
            </a:prstGeom>
            <a:noFill/>
          </p:spPr>
          <p:txBody>
            <a:bodyPr wrap="none" rtlCol="0">
              <a:spAutoFit/>
            </a:bodyPr>
            <a:lstStyle/>
            <a:p>
              <a:r>
                <a:rPr lang="pt-BR" smtClean="0">
                  <a:solidFill>
                    <a:srgbClr val="00B050"/>
                  </a:solidFill>
                </a:rPr>
                <a:t>.</a:t>
              </a:r>
            </a:p>
            <a:p>
              <a:r>
                <a:rPr lang="pt-BR" smtClean="0">
                  <a:solidFill>
                    <a:srgbClr val="00B050"/>
                  </a:solidFill>
                </a:rPr>
                <a:t>.</a:t>
              </a:r>
            </a:p>
            <a:p>
              <a:r>
                <a:rPr lang="pt-BR" smtClean="0">
                  <a:solidFill>
                    <a:srgbClr val="00B050"/>
                  </a:solidFill>
                </a:rPr>
                <a:t>.</a:t>
              </a:r>
            </a:p>
            <a:p>
              <a:r>
                <a:rPr lang="pt-BR" smtClean="0">
                  <a:solidFill>
                    <a:srgbClr val="00B050"/>
                  </a:solidFill>
                </a:rPr>
                <a:t>.</a:t>
              </a:r>
            </a:p>
            <a:p>
              <a:r>
                <a:rPr lang="pt-BR">
                  <a:solidFill>
                    <a:srgbClr val="00B050"/>
                  </a:solidFill>
                </a:rPr>
                <a:t>.</a:t>
              </a:r>
              <a:endParaRPr lang="en-US">
                <a:solidFill>
                  <a:srgbClr val="00B050"/>
                </a:solidFill>
              </a:endParaRPr>
            </a:p>
          </p:txBody>
        </p:sp>
        <p:cxnSp>
          <p:nvCxnSpPr>
            <p:cNvPr id="57" name="Straight Connector 56"/>
            <p:cNvCxnSpPr/>
            <p:nvPr/>
          </p:nvCxnSpPr>
          <p:spPr>
            <a:xfrm>
              <a:off x="6654800" y="2223100"/>
              <a:ext cx="2336800"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671962"/>
            <a:ext cx="838880" cy="4232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26827" y="700371"/>
            <a:ext cx="1431818" cy="40021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Multiply 7"/>
          <p:cNvSpPr/>
          <p:nvPr/>
        </p:nvSpPr>
        <p:spPr>
          <a:xfrm>
            <a:off x="1726827" y="1217417"/>
            <a:ext cx="340909" cy="34090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Multiply 8"/>
          <p:cNvSpPr/>
          <p:nvPr/>
        </p:nvSpPr>
        <p:spPr>
          <a:xfrm>
            <a:off x="1726827" y="4361593"/>
            <a:ext cx="340909" cy="340909"/>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Arc 18"/>
          <p:cNvSpPr/>
          <p:nvPr/>
        </p:nvSpPr>
        <p:spPr>
          <a:xfrm rot="15908128">
            <a:off x="1173881" y="2579033"/>
            <a:ext cx="1263217" cy="1985240"/>
          </a:xfrm>
          <a:prstGeom prst="arc">
            <a:avLst>
              <a:gd name="adj1" fmla="val 18119301"/>
              <a:gd name="adj2" fmla="val 20966932"/>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1" name="Right Brace 20"/>
          <p:cNvSpPr/>
          <p:nvPr/>
        </p:nvSpPr>
        <p:spPr>
          <a:xfrm>
            <a:off x="931120" y="2426747"/>
            <a:ext cx="61050" cy="1245215"/>
          </a:xfrm>
          <a:prstGeom prst="rightBrace">
            <a:avLst/>
          </a:prstGeom>
          <a:ln>
            <a:solidFill>
              <a:srgbClr val="00B05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2" name="Multiply 21"/>
          <p:cNvSpPr/>
          <p:nvPr/>
        </p:nvSpPr>
        <p:spPr>
          <a:xfrm>
            <a:off x="876418" y="1804662"/>
            <a:ext cx="170455" cy="17045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Multiply 22"/>
          <p:cNvSpPr/>
          <p:nvPr/>
        </p:nvSpPr>
        <p:spPr>
          <a:xfrm>
            <a:off x="876418" y="3944689"/>
            <a:ext cx="170455" cy="170455"/>
          </a:xfrm>
          <a:prstGeom prst="mathMultiply">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Arc 25"/>
          <p:cNvSpPr/>
          <p:nvPr/>
        </p:nvSpPr>
        <p:spPr>
          <a:xfrm rot="7248367" flipV="1">
            <a:off x="5143925" y="1336692"/>
            <a:ext cx="682707" cy="1408873"/>
          </a:xfrm>
          <a:prstGeom prst="arc">
            <a:avLst>
              <a:gd name="adj1" fmla="val 18272145"/>
              <a:gd name="adj2" fmla="val 3452161"/>
            </a:avLst>
          </a:prstGeom>
          <a:ln>
            <a:solidFill>
              <a:srgbClr val="00B05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27" name="TextBox 26"/>
          <p:cNvSpPr txBox="1"/>
          <p:nvPr/>
        </p:nvSpPr>
        <p:spPr>
          <a:xfrm rot="20641845">
            <a:off x="979112" y="2741327"/>
            <a:ext cx="685800" cy="338554"/>
          </a:xfrm>
          <a:prstGeom prst="rect">
            <a:avLst/>
          </a:prstGeom>
          <a:noFill/>
        </p:spPr>
        <p:txBody>
          <a:bodyPr wrap="square" rtlCol="0">
            <a:spAutoFit/>
          </a:bodyPr>
          <a:lstStyle/>
          <a:p>
            <a:r>
              <a:rPr lang="pt-BR" smtClean="0">
                <a:latin typeface="Yu Gothic" pitchFamily="34" charset="-128"/>
                <a:ea typeface="Yu Gothic" pitchFamily="34" charset="-128"/>
              </a:rPr>
              <a:t>zoom</a:t>
            </a:r>
            <a:endParaRPr lang="en-US">
              <a:latin typeface="Yu Gothic" pitchFamily="34" charset="-128"/>
              <a:ea typeface="Yu Gothic" pitchFamily="34" charset="-128"/>
            </a:endParaRPr>
          </a:p>
        </p:txBody>
      </p:sp>
      <p:sp>
        <p:nvSpPr>
          <p:cNvPr id="28" name="TextBox 27"/>
          <p:cNvSpPr txBox="1"/>
          <p:nvPr/>
        </p:nvSpPr>
        <p:spPr>
          <a:xfrm>
            <a:off x="884" y="438150"/>
            <a:ext cx="1321128" cy="215444"/>
          </a:xfrm>
          <a:prstGeom prst="rect">
            <a:avLst/>
          </a:prstGeom>
          <a:noFill/>
        </p:spPr>
        <p:txBody>
          <a:bodyPr wrap="square" rtlCol="0">
            <a:spAutoFit/>
          </a:bodyPr>
          <a:lstStyle/>
          <a:p>
            <a:r>
              <a:rPr lang="pt-BR" sz="800" smtClean="0">
                <a:latin typeface="Yu Gothic" pitchFamily="34" charset="-128"/>
                <a:ea typeface="Yu Gothic" pitchFamily="34" charset="-128"/>
              </a:rPr>
              <a:t>ARTIGO COMPLETO:</a:t>
            </a:r>
            <a:endParaRPr lang="en-US" sz="800">
              <a:latin typeface="Yu Gothic" pitchFamily="34" charset="-128"/>
              <a:ea typeface="Yu Gothic" pitchFamily="34" charset="-128"/>
            </a:endParaRPr>
          </a:p>
        </p:txBody>
      </p:sp>
      <p:sp>
        <p:nvSpPr>
          <p:cNvPr id="29" name="TextBox 28"/>
          <p:cNvSpPr txBox="1"/>
          <p:nvPr/>
        </p:nvSpPr>
        <p:spPr>
          <a:xfrm>
            <a:off x="1651438" y="438150"/>
            <a:ext cx="1506356" cy="215444"/>
          </a:xfrm>
          <a:prstGeom prst="rect">
            <a:avLst/>
          </a:prstGeom>
          <a:noFill/>
        </p:spPr>
        <p:txBody>
          <a:bodyPr wrap="square" rtlCol="0">
            <a:spAutoFit/>
          </a:bodyPr>
          <a:lstStyle/>
          <a:p>
            <a:r>
              <a:rPr lang="pt-BR" sz="800" smtClean="0">
                <a:latin typeface="Yu Gothic" pitchFamily="34" charset="-128"/>
                <a:ea typeface="Yu Gothic" pitchFamily="34" charset="-128"/>
              </a:rPr>
              <a:t>SOMENTE AS TABELAS:</a:t>
            </a:r>
            <a:endParaRPr lang="en-US" sz="800">
              <a:latin typeface="Yu Gothic" pitchFamily="34" charset="-128"/>
              <a:ea typeface="Yu Gothic" pitchFamily="34" charset="-128"/>
            </a:endParaRPr>
          </a:p>
        </p:txBody>
      </p:sp>
      <p:cxnSp>
        <p:nvCxnSpPr>
          <p:cNvPr id="31" name="Straight Connector 30"/>
          <p:cNvCxnSpPr/>
          <p:nvPr/>
        </p:nvCxnSpPr>
        <p:spPr>
          <a:xfrm>
            <a:off x="1371600" y="531192"/>
            <a:ext cx="0" cy="2054268"/>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1371600" y="3228780"/>
            <a:ext cx="0" cy="1613572"/>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34" name="TextBox 33"/>
          <p:cNvSpPr txBox="1"/>
          <p:nvPr/>
        </p:nvSpPr>
        <p:spPr>
          <a:xfrm>
            <a:off x="3581400" y="438150"/>
            <a:ext cx="5410200" cy="461665"/>
          </a:xfrm>
          <a:prstGeom prst="rect">
            <a:avLst/>
          </a:prstGeom>
          <a:noFill/>
        </p:spPr>
        <p:txBody>
          <a:bodyPr wrap="square" rtlCol="0">
            <a:spAutoFit/>
          </a:bodyPr>
          <a:lstStyle/>
          <a:p>
            <a:r>
              <a:rPr lang="pt-BR" sz="800" smtClean="0">
                <a:latin typeface="Yu Gothic" pitchFamily="34" charset="-128"/>
                <a:ea typeface="Yu Gothic" pitchFamily="34" charset="-128"/>
              </a:rPr>
              <a:t>O PRÓXIMO PASSO É IDENTIFICAR NO HTML COMO AS TABELAS SÃO “MARCADAS” NA WIKIPEDIA. </a:t>
            </a:r>
          </a:p>
          <a:p>
            <a:r>
              <a:rPr lang="pt-BR" sz="800" smtClean="0">
                <a:latin typeface="Yu Gothic" pitchFamily="34" charset="-128"/>
                <a:ea typeface="Yu Gothic" pitchFamily="34" charset="-128"/>
              </a:rPr>
              <a:t>ISSO PODE SER FEITO NO NAVEGADOR CHROME, POR EXEMPLO,  ACESSANDO-SE AS FERRAMENTAS DE DESENVOLVEDOR ATRÁVÉS DA TECLA F12:</a:t>
            </a:r>
            <a:endParaRPr lang="en-US" sz="800">
              <a:latin typeface="Yu Gothic" pitchFamily="34" charset="-128"/>
              <a:ea typeface="Yu Gothic" pitchFamily="34" charset="-128"/>
            </a:endParaRPr>
          </a:p>
        </p:txBody>
      </p:sp>
      <p:grpSp>
        <p:nvGrpSpPr>
          <p:cNvPr id="41" name="Group 40"/>
          <p:cNvGrpSpPr/>
          <p:nvPr/>
        </p:nvGrpSpPr>
        <p:grpSpPr>
          <a:xfrm>
            <a:off x="3634341" y="985325"/>
            <a:ext cx="2040037" cy="1030725"/>
            <a:chOff x="76200" y="715452"/>
            <a:chExt cx="2819400" cy="1424497"/>
          </a:xfrm>
        </p:grpSpPr>
        <p:pic>
          <p:nvPicPr>
            <p:cNvPr id="35"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6608" r="68376" b="59446"/>
            <a:stretch/>
          </p:blipFill>
          <p:spPr bwMode="auto">
            <a:xfrm>
              <a:off x="76200" y="715452"/>
              <a:ext cx="2819400" cy="1424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7" name="Rectangle 36"/>
            <p:cNvSpPr/>
            <p:nvPr/>
          </p:nvSpPr>
          <p:spPr>
            <a:xfrm>
              <a:off x="76200" y="1304924"/>
              <a:ext cx="2819400" cy="835025"/>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p:cNvSpPr/>
          <p:nvPr/>
        </p:nvSpPr>
        <p:spPr>
          <a:xfrm>
            <a:off x="6042025" y="2275877"/>
            <a:ext cx="514350" cy="101823"/>
          </a:xfrm>
          <a:prstGeom prst="rect">
            <a:avLst/>
          </a:prstGeom>
          <a:solidFill>
            <a:srgbClr val="FF0000">
              <a:alpha val="2392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6" name="Straight Connector 45"/>
          <p:cNvCxnSpPr/>
          <p:nvPr/>
        </p:nvCxnSpPr>
        <p:spPr>
          <a:xfrm>
            <a:off x="3429000" y="531192"/>
            <a:ext cx="0" cy="431116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Arrow Connector 52"/>
          <p:cNvCxnSpPr/>
          <p:nvPr/>
        </p:nvCxnSpPr>
        <p:spPr>
          <a:xfrm flipH="1">
            <a:off x="6654800" y="4404554"/>
            <a:ext cx="354566" cy="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4" name="Straight Arrow Connector 53"/>
          <p:cNvCxnSpPr/>
          <p:nvPr/>
        </p:nvCxnSpPr>
        <p:spPr>
          <a:xfrm flipH="1">
            <a:off x="8070850" y="4188654"/>
            <a:ext cx="354566" cy="0"/>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60" name="Left Arrow 59"/>
          <p:cNvSpPr/>
          <p:nvPr/>
        </p:nvSpPr>
        <p:spPr>
          <a:xfrm>
            <a:off x="5695289" y="1437253"/>
            <a:ext cx="170455" cy="170455"/>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Left Arrow 60"/>
          <p:cNvSpPr/>
          <p:nvPr/>
        </p:nvSpPr>
        <p:spPr>
          <a:xfrm>
            <a:off x="8867498" y="3466444"/>
            <a:ext cx="170455" cy="170455"/>
          </a:xfrm>
          <a:prstGeom prst="lef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ight Brace 61"/>
          <p:cNvSpPr/>
          <p:nvPr/>
        </p:nvSpPr>
        <p:spPr>
          <a:xfrm>
            <a:off x="8756805" y="3365541"/>
            <a:ext cx="61280" cy="372263"/>
          </a:xfrm>
          <a:prstGeom prst="rightBrace">
            <a:avLst/>
          </a:prstGeom>
          <a:ln>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5" name="Rectangle 64"/>
          <p:cNvSpPr/>
          <p:nvPr/>
        </p:nvSpPr>
        <p:spPr>
          <a:xfrm>
            <a:off x="3619500" y="2585460"/>
            <a:ext cx="2028444" cy="2062103"/>
          </a:xfrm>
          <a:prstGeom prst="rect">
            <a:avLst/>
          </a:prstGeom>
          <a:noFill/>
        </p:spPr>
        <p:txBody>
          <a:bodyPr wrap="square" rtlCol="0">
            <a:spAutoFit/>
          </a:bodyPr>
          <a:lstStyle/>
          <a:p>
            <a:r>
              <a:rPr lang="pt-BR" sz="800" smtClean="0">
                <a:solidFill>
                  <a:schemeClr val="tx1"/>
                </a:solidFill>
                <a:latin typeface="Yu Gothic" pitchFamily="34" charset="-128"/>
                <a:ea typeface="Yu Gothic" pitchFamily="34" charset="-128"/>
              </a:rPr>
              <a:t>Note os dados semi-estruturados: o cabeçalho é definido por </a:t>
            </a:r>
            <a:r>
              <a:rPr lang="pt-BR" sz="800" b="1" smtClean="0">
                <a:solidFill>
                  <a:schemeClr val="tx1"/>
                </a:solidFill>
                <a:latin typeface="Yu Gothic" pitchFamily="34" charset="-128"/>
                <a:ea typeface="Yu Gothic" pitchFamily="34" charset="-128"/>
              </a:rPr>
              <a:t>thead</a:t>
            </a:r>
            <a:r>
              <a:rPr lang="pt-BR" sz="800" smtClean="0">
                <a:solidFill>
                  <a:schemeClr val="tx1"/>
                </a:solidFill>
                <a:latin typeface="Yu Gothic" pitchFamily="34" charset="-128"/>
                <a:ea typeface="Yu Gothic" pitchFamily="34" charset="-128"/>
              </a:rPr>
              <a:t>, em seguida por </a:t>
            </a:r>
            <a:r>
              <a:rPr lang="pt-BR" sz="800" b="1" smtClean="0">
                <a:solidFill>
                  <a:schemeClr val="tx1"/>
                </a:solidFill>
                <a:latin typeface="Yu Gothic" pitchFamily="34" charset="-128"/>
                <a:ea typeface="Yu Gothic" pitchFamily="34" charset="-128"/>
              </a:rPr>
              <a:t>tr</a:t>
            </a:r>
            <a:r>
              <a:rPr lang="pt-BR" sz="800" smtClean="0">
                <a:solidFill>
                  <a:schemeClr val="tx1"/>
                </a:solidFill>
                <a:latin typeface="Yu Gothic" pitchFamily="34" charset="-128"/>
                <a:ea typeface="Yu Gothic" pitchFamily="34" charset="-128"/>
              </a:rPr>
              <a:t> (a linha do cabeçalho) e </a:t>
            </a:r>
            <a:r>
              <a:rPr lang="pt-BR" sz="800" b="1" smtClean="0">
                <a:solidFill>
                  <a:schemeClr val="tx1"/>
                </a:solidFill>
                <a:latin typeface="Yu Gothic" pitchFamily="34" charset="-128"/>
                <a:ea typeface="Yu Gothic" pitchFamily="34" charset="-128"/>
              </a:rPr>
              <a:t>th</a:t>
            </a:r>
            <a:r>
              <a:rPr lang="pt-BR" sz="800" smtClean="0">
                <a:solidFill>
                  <a:schemeClr val="tx1"/>
                </a:solidFill>
                <a:latin typeface="Yu Gothic" pitchFamily="34" charset="-128"/>
                <a:ea typeface="Yu Gothic" pitchFamily="34" charset="-128"/>
              </a:rPr>
              <a:t> (as colunas de cabeçalho). </a:t>
            </a:r>
          </a:p>
          <a:p>
            <a:endParaRPr lang="pt-BR" sz="800">
              <a:latin typeface="Yu Gothic" pitchFamily="34" charset="-128"/>
              <a:ea typeface="Yu Gothic" pitchFamily="34" charset="-128"/>
            </a:endParaRPr>
          </a:p>
          <a:p>
            <a:r>
              <a:rPr lang="pt-BR" sz="800" smtClean="0">
                <a:solidFill>
                  <a:schemeClr val="tx1"/>
                </a:solidFill>
                <a:latin typeface="Yu Gothic" pitchFamily="34" charset="-128"/>
                <a:ea typeface="Yu Gothic" pitchFamily="34" charset="-128"/>
              </a:rPr>
              <a:t>Em seguida, temos o corpo da tabela, </a:t>
            </a:r>
            <a:br>
              <a:rPr lang="pt-BR" sz="800" smtClean="0">
                <a:solidFill>
                  <a:schemeClr val="tx1"/>
                </a:solidFill>
                <a:latin typeface="Yu Gothic" pitchFamily="34" charset="-128"/>
                <a:ea typeface="Yu Gothic" pitchFamily="34" charset="-128"/>
              </a:rPr>
            </a:br>
            <a:r>
              <a:rPr lang="pt-BR" sz="800" b="1" smtClean="0">
                <a:solidFill>
                  <a:schemeClr val="tx1"/>
                </a:solidFill>
                <a:latin typeface="Yu Gothic" pitchFamily="34" charset="-128"/>
                <a:ea typeface="Yu Gothic" pitchFamily="34" charset="-128"/>
              </a:rPr>
              <a:t>&lt;tbody&gt; </a:t>
            </a:r>
            <a:r>
              <a:rPr lang="pt-BR" sz="800" smtClean="0">
                <a:solidFill>
                  <a:schemeClr val="tx1"/>
                </a:solidFill>
                <a:latin typeface="Yu Gothic" pitchFamily="34" charset="-128"/>
                <a:ea typeface="Yu Gothic" pitchFamily="34" charset="-128"/>
              </a:rPr>
              <a:t>com os dados, definidos pela tag </a:t>
            </a:r>
            <a:r>
              <a:rPr lang="pt-BR" sz="800" b="1" smtClean="0">
                <a:solidFill>
                  <a:schemeClr val="tx1"/>
                </a:solidFill>
                <a:latin typeface="Yu Gothic" pitchFamily="34" charset="-128"/>
                <a:ea typeface="Yu Gothic" pitchFamily="34" charset="-128"/>
              </a:rPr>
              <a:t>&lt;td&gt;</a:t>
            </a:r>
            <a:r>
              <a:rPr lang="pt-BR" sz="800" smtClean="0">
                <a:solidFill>
                  <a:schemeClr val="tx1"/>
                </a:solidFill>
                <a:latin typeface="Yu Gothic" pitchFamily="34" charset="-128"/>
                <a:ea typeface="Yu Gothic" pitchFamily="34" charset="-128"/>
              </a:rPr>
              <a:t>. A tabela continua até que se chegue ao </a:t>
            </a:r>
            <a:r>
              <a:rPr lang="pt-BR" sz="800" b="1" smtClean="0">
                <a:solidFill>
                  <a:schemeClr val="tx1"/>
                </a:solidFill>
                <a:latin typeface="Yu Gothic" pitchFamily="34" charset="-128"/>
                <a:ea typeface="Yu Gothic" pitchFamily="34" charset="-128"/>
              </a:rPr>
              <a:t>&lt;/table&gt;</a:t>
            </a:r>
            <a:r>
              <a:rPr lang="pt-BR" sz="800" smtClean="0">
                <a:solidFill>
                  <a:schemeClr val="tx1"/>
                </a:solidFill>
                <a:latin typeface="Yu Gothic" pitchFamily="34" charset="-128"/>
                <a:ea typeface="Yu Gothic" pitchFamily="34" charset="-128"/>
              </a:rPr>
              <a:t>.</a:t>
            </a:r>
          </a:p>
          <a:p>
            <a:endParaRPr lang="pt-BR" sz="800">
              <a:latin typeface="Yu Gothic" pitchFamily="34" charset="-128"/>
              <a:ea typeface="Yu Gothic" pitchFamily="34" charset="-128"/>
            </a:endParaRPr>
          </a:p>
          <a:p>
            <a:r>
              <a:rPr lang="pt-BR" sz="800" smtClean="0">
                <a:solidFill>
                  <a:schemeClr val="tx1"/>
                </a:solidFill>
                <a:latin typeface="Yu Gothic" pitchFamily="34" charset="-128"/>
                <a:ea typeface="Yu Gothic" pitchFamily="34" charset="-128"/>
              </a:rPr>
              <a:t>Como utilizaremos o read_html do pandas para ler as tabelas, todo esse trabalho de identificação das tags para todas as tabelas será feito de forma transparente, com cada tabela sendo numerada num dicionário python. </a:t>
            </a:r>
            <a:endParaRPr lang="en-US" sz="800">
              <a:solidFill>
                <a:schemeClr val="tx1"/>
              </a:solidFill>
              <a:latin typeface="Yu Gothic" pitchFamily="34" charset="-128"/>
              <a:ea typeface="Yu Gothic" pitchFamily="34" charset="-128"/>
            </a:endParaRPr>
          </a:p>
        </p:txBody>
      </p:sp>
      <p:sp>
        <p:nvSpPr>
          <p:cNvPr id="66" name="TextBox 65"/>
          <p:cNvSpPr txBox="1"/>
          <p:nvPr/>
        </p:nvSpPr>
        <p:spPr>
          <a:xfrm>
            <a:off x="0" y="0"/>
            <a:ext cx="9144000" cy="338554"/>
          </a:xfrm>
          <a:prstGeom prst="rect">
            <a:avLst/>
          </a:prstGeom>
          <a:solidFill>
            <a:schemeClr val="tx1"/>
          </a:solidFill>
        </p:spPr>
        <p:txBody>
          <a:bodyPr wrap="square" rtlCol="0">
            <a:spAutoFit/>
          </a:bodyPr>
          <a:lstStyle/>
          <a:p>
            <a:r>
              <a:rPr lang="pt-BR" b="1">
                <a:solidFill>
                  <a:schemeClr val="bg1"/>
                </a:solidFill>
                <a:latin typeface="Yu Gothic" pitchFamily="34" charset="-128"/>
                <a:ea typeface="Yu Gothic" pitchFamily="34" charset="-128"/>
              </a:rPr>
              <a:t>TECNOLOGIA: WEB </a:t>
            </a:r>
            <a:r>
              <a:rPr lang="pt-BR" b="1" smtClean="0">
                <a:solidFill>
                  <a:schemeClr val="bg1"/>
                </a:solidFill>
                <a:latin typeface="Yu Gothic" pitchFamily="34" charset="-128"/>
                <a:ea typeface="Yu Gothic" pitchFamily="34" charset="-128"/>
              </a:rPr>
              <a:t>SCRAPING – IDENTIFICAÇÃO DOS MARCADORES</a:t>
            </a:r>
            <a:endParaRPr lang="en-US" b="1">
              <a:solidFill>
                <a:schemeClr val="bg1"/>
              </a:solidFill>
              <a:latin typeface="Yu Gothic" pitchFamily="34" charset="-128"/>
              <a:ea typeface="Yu Gothic" pitchFamily="34" charset="-128"/>
            </a:endParaRPr>
          </a:p>
        </p:txBody>
      </p:sp>
    </p:spTree>
    <p:extLst>
      <p:ext uri="{BB962C8B-B14F-4D97-AF65-F5344CB8AC3E}">
        <p14:creationId xmlns:p14="http://schemas.microsoft.com/office/powerpoint/2010/main" val="7507898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4728414"/>
            <a:ext cx="5275738" cy="327278"/>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p:cNvSpPr txBox="1"/>
          <p:nvPr/>
        </p:nvSpPr>
        <p:spPr>
          <a:xfrm>
            <a:off x="76200" y="404396"/>
            <a:ext cx="8915400" cy="338554"/>
          </a:xfrm>
          <a:prstGeom prst="rect">
            <a:avLst/>
          </a:prstGeom>
          <a:solidFill>
            <a:schemeClr val="bg1">
              <a:lumMod val="95000"/>
            </a:schemeClr>
          </a:solidFill>
        </p:spPr>
        <p:txBody>
          <a:bodyPr wrap="square" rtlCol="0">
            <a:spAutoFit/>
          </a:bodyPr>
          <a:lstStyle/>
          <a:p>
            <a:r>
              <a:rPr lang="pt-BR" sz="800" smtClean="0">
                <a:latin typeface="Yu Gothic" pitchFamily="34" charset="-128"/>
                <a:ea typeface="Yu Gothic" pitchFamily="34" charset="-128"/>
              </a:rPr>
              <a:t>Num dado momento será necessário editar algumas tabelas na Wikipedia. Para as edições mais simples, as marcações básicas são suficientes. Note a correspondência de cores para os itens marcados na tabela da esquerda com a marcação própria da Wikipedia na direita.</a:t>
            </a:r>
            <a:endParaRPr lang="en-US" sz="800">
              <a:latin typeface="Yu Gothic" pitchFamily="34" charset="-128"/>
              <a:ea typeface="Yu Gothic" pitchFamily="34" charset="-128"/>
            </a:endParaRPr>
          </a:p>
        </p:txBody>
      </p:sp>
      <p:pic>
        <p:nvPicPr>
          <p:cNvPr id="14337" name="Picture 1"/>
          <p:cNvPicPr>
            <a:picLocks noChangeAspect="1" noChangeArrowheads="1"/>
          </p:cNvPicPr>
          <p:nvPr/>
        </p:nvPicPr>
        <p:blipFill rotWithShape="1">
          <a:blip r:embed="rId2">
            <a:extLst>
              <a:ext uri="{28A0092B-C50C-407E-A947-70E740481C1C}">
                <a14:useLocalDpi xmlns:a14="http://schemas.microsoft.com/office/drawing/2010/main" val="0"/>
              </a:ext>
            </a:extLst>
          </a:blip>
          <a:srcRect l="2235"/>
          <a:stretch/>
        </p:blipFill>
        <p:spPr bwMode="auto">
          <a:xfrm>
            <a:off x="5297796" y="871177"/>
            <a:ext cx="3693804" cy="4196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33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19200" y="896555"/>
            <a:ext cx="2800350" cy="14931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Rectangle 1"/>
          <p:cNvSpPr/>
          <p:nvPr/>
        </p:nvSpPr>
        <p:spPr>
          <a:xfrm>
            <a:off x="1200150" y="877505"/>
            <a:ext cx="260350" cy="139700"/>
          </a:xfrm>
          <a:prstGeom prst="rect">
            <a:avLst/>
          </a:prstGeom>
          <a:no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p:cNvSpPr/>
          <p:nvPr/>
        </p:nvSpPr>
        <p:spPr>
          <a:xfrm>
            <a:off x="1492250" y="877505"/>
            <a:ext cx="450850" cy="139700"/>
          </a:xfrm>
          <a:prstGeom prst="rect">
            <a:avLst/>
          </a:prstGeom>
          <a:noFill/>
          <a:ln w="9525">
            <a:solidFill>
              <a:schemeClr val="bg1">
                <a:lumMod val="6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ight Arrow 2"/>
          <p:cNvSpPr/>
          <p:nvPr/>
        </p:nvSpPr>
        <p:spPr>
          <a:xfrm>
            <a:off x="5137150" y="2058627"/>
            <a:ext cx="133350" cy="762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p:cNvSpPr/>
          <p:nvPr/>
        </p:nvSpPr>
        <p:spPr>
          <a:xfrm>
            <a:off x="5706725" y="2024953"/>
            <a:ext cx="311150" cy="114300"/>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p:cNvSpPr/>
          <p:nvPr/>
        </p:nvSpPr>
        <p:spPr>
          <a:xfrm>
            <a:off x="6102896" y="2024953"/>
            <a:ext cx="97994" cy="114300"/>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p:cNvSpPr/>
          <p:nvPr/>
        </p:nvSpPr>
        <p:spPr>
          <a:xfrm>
            <a:off x="5349171" y="2388369"/>
            <a:ext cx="97994" cy="114300"/>
          </a:xfrm>
          <a:prstGeom prst="rect">
            <a:avLst/>
          </a:prstGeom>
          <a:noFill/>
          <a:ln w="63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p:cNvSpPr/>
          <p:nvPr/>
        </p:nvSpPr>
        <p:spPr>
          <a:xfrm>
            <a:off x="5369169" y="2664895"/>
            <a:ext cx="386172" cy="112058"/>
          </a:xfrm>
          <a:prstGeom prst="rect">
            <a:avLst/>
          </a:prstGeom>
          <a:noFill/>
          <a:ln w="63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p:cNvSpPr/>
          <p:nvPr/>
        </p:nvSpPr>
        <p:spPr>
          <a:xfrm>
            <a:off x="5846367" y="2664206"/>
            <a:ext cx="98612" cy="112058"/>
          </a:xfrm>
          <a:prstGeom prst="rect">
            <a:avLst/>
          </a:prstGeom>
          <a:noFill/>
          <a:ln w="6350">
            <a:solidFill>
              <a:srgbClr val="99663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ight Arrow 35"/>
          <p:cNvSpPr/>
          <p:nvPr/>
        </p:nvSpPr>
        <p:spPr>
          <a:xfrm>
            <a:off x="5137150" y="2682824"/>
            <a:ext cx="133350" cy="76200"/>
          </a:xfrm>
          <a:prstGeom prst="rightArrow">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p:cNvSpPr/>
          <p:nvPr/>
        </p:nvSpPr>
        <p:spPr>
          <a:xfrm>
            <a:off x="6448381" y="2655931"/>
            <a:ext cx="610290" cy="112058"/>
          </a:xfrm>
          <a:prstGeom prst="rect">
            <a:avLst/>
          </a:prstGeom>
          <a:noFill/>
          <a:ln w="63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p:cNvSpPr/>
          <p:nvPr/>
        </p:nvSpPr>
        <p:spPr>
          <a:xfrm>
            <a:off x="8068924" y="2389749"/>
            <a:ext cx="617876" cy="112058"/>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Oval 4"/>
          <p:cNvSpPr/>
          <p:nvPr/>
        </p:nvSpPr>
        <p:spPr>
          <a:xfrm>
            <a:off x="5297796" y="2920007"/>
            <a:ext cx="111320" cy="11132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 name="Group 5"/>
          <p:cNvGrpSpPr/>
          <p:nvPr/>
        </p:nvGrpSpPr>
        <p:grpSpPr>
          <a:xfrm>
            <a:off x="5425371" y="3548226"/>
            <a:ext cx="3209365" cy="111320"/>
            <a:chOff x="5425371" y="3572399"/>
            <a:chExt cx="3209365" cy="111320"/>
          </a:xfrm>
        </p:grpSpPr>
        <p:sp>
          <p:nvSpPr>
            <p:cNvPr id="47" name="Oval 46"/>
            <p:cNvSpPr/>
            <p:nvPr/>
          </p:nvSpPr>
          <p:spPr>
            <a:xfrm>
              <a:off x="5425371" y="3572399"/>
              <a:ext cx="111320" cy="11132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p:cNvSpPr/>
            <p:nvPr/>
          </p:nvSpPr>
          <p:spPr>
            <a:xfrm>
              <a:off x="5595405" y="3572399"/>
              <a:ext cx="111320" cy="11132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p:cNvSpPr/>
            <p:nvPr/>
          </p:nvSpPr>
          <p:spPr>
            <a:xfrm>
              <a:off x="6794607" y="3572399"/>
              <a:ext cx="111320" cy="11132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p:cNvSpPr/>
            <p:nvPr/>
          </p:nvSpPr>
          <p:spPr>
            <a:xfrm>
              <a:off x="8230339" y="3572399"/>
              <a:ext cx="111320" cy="11132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p:cNvSpPr/>
            <p:nvPr/>
          </p:nvSpPr>
          <p:spPr>
            <a:xfrm>
              <a:off x="8523416" y="3572399"/>
              <a:ext cx="111320" cy="11132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8" name="Table 7"/>
          <p:cNvGraphicFramePr>
            <a:graphicFrameLocks noGrp="1"/>
          </p:cNvGraphicFramePr>
          <p:nvPr>
            <p:extLst>
              <p:ext uri="{D42A27DB-BD31-4B8C-83A1-F6EECF244321}">
                <p14:modId xmlns:p14="http://schemas.microsoft.com/office/powerpoint/2010/main" val="2713492995"/>
              </p:ext>
            </p:extLst>
          </p:nvPr>
        </p:nvGraphicFramePr>
        <p:xfrm>
          <a:off x="1249279" y="2445519"/>
          <a:ext cx="2733174" cy="1977783"/>
        </p:xfrm>
        <a:graphic>
          <a:graphicData uri="http://schemas.openxmlformats.org/drawingml/2006/table">
            <a:tbl>
              <a:tblPr/>
              <a:tblGrid>
                <a:gridCol w="350921"/>
                <a:gridCol w="609600"/>
                <a:gridCol w="1772653"/>
              </a:tblGrid>
              <a:tr h="85595">
                <a:tc>
                  <a:txBody>
                    <a:bodyPr/>
                    <a:lstStyle/>
                    <a:p>
                      <a:pPr algn="ctr"/>
                      <a:r>
                        <a:rPr lang="en-US" sz="600">
                          <a:effectLst/>
                        </a:rPr>
                        <a:t>Markup</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600">
                          <a:effectLst/>
                        </a:rPr>
                        <a:t>Name</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c>
                  <a:txBody>
                    <a:bodyPr/>
                    <a:lstStyle/>
                    <a:p>
                      <a:pPr algn="ctr"/>
                      <a:r>
                        <a:rPr lang="en-US" sz="600">
                          <a:effectLst/>
                        </a:rPr>
                        <a:t>Comments</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AECF0"/>
                    </a:solidFill>
                  </a:tcPr>
                </a:tc>
              </a:tr>
              <a:tr h="103339">
                <a:tc>
                  <a:txBody>
                    <a:bodyPr/>
                    <a:lstStyle/>
                    <a:p>
                      <a:r>
                        <a:rPr lang="en-US" sz="600">
                          <a:effectLst/>
                        </a:rPr>
                        <a: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600" b="1">
                          <a:solidFill>
                            <a:srgbClr val="000000"/>
                          </a:solidFill>
                          <a:effectLst/>
                        </a:rPr>
                        <a:t>Table start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CECEC"/>
                    </a:solidFill>
                  </a:tcPr>
                </a:tc>
                <a:tc>
                  <a:txBody>
                    <a:bodyPr/>
                    <a:lstStyle/>
                    <a:p>
                      <a:r>
                        <a:rPr lang="en-US" sz="600" smtClean="0">
                          <a:effectLst/>
                        </a:rPr>
                        <a:t>Obrigatório,</a:t>
                      </a:r>
                      <a:r>
                        <a:rPr lang="en-US" sz="600" baseline="0" smtClean="0">
                          <a:effectLst/>
                        </a:rPr>
                        <a:t> inicia uma tabela</a:t>
                      </a:r>
                      <a:endParaRPr lang="en-US" sz="600">
                        <a:effectLst/>
                      </a:endParaRP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85595">
                <a:tc>
                  <a:txBody>
                    <a:bodyPr/>
                    <a:lstStyle/>
                    <a:p>
                      <a:r>
                        <a:rPr lang="en-US" sz="600">
                          <a:effectLst/>
                        </a:rPr>
                        <a: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600" b="1">
                          <a:solidFill>
                            <a:srgbClr val="000000"/>
                          </a:solidFill>
                          <a:effectLst/>
                        </a:rPr>
                        <a:t>Table caption</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CECEC"/>
                    </a:solidFill>
                  </a:tcPr>
                </a:tc>
                <a:tc>
                  <a:txBody>
                    <a:bodyPr/>
                    <a:lstStyle/>
                    <a:p>
                      <a:r>
                        <a:rPr lang="en-US" sz="600">
                          <a:effectLst/>
                        </a:rPr>
                        <a:t>It adds a caption</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43349">
                <a:tc>
                  <a:txBody>
                    <a:bodyPr/>
                    <a:lstStyle/>
                    <a:p>
                      <a:r>
                        <a:rPr lang="en-US" sz="600">
                          <a:effectLst/>
                        </a:rPr>
                        <a: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600" b="1">
                          <a:solidFill>
                            <a:srgbClr val="000000"/>
                          </a:solidFill>
                          <a:effectLst/>
                        </a:rPr>
                        <a:t>Table row</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CECEC"/>
                    </a:solidFill>
                  </a:tcPr>
                </a:tc>
                <a:tc>
                  <a:txBody>
                    <a:bodyPr/>
                    <a:lstStyle/>
                    <a:p>
                      <a:r>
                        <a:rPr lang="en-US" sz="600">
                          <a:effectLst/>
                        </a:rPr>
                        <a:t>It adds a new row (but it is optional for the first row)</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46852">
                <a:tc>
                  <a:txBody>
                    <a:bodyPr/>
                    <a:lstStyle/>
                    <a:p>
                      <a:r>
                        <a:rPr lang="en-US" sz="600">
                          <a:effectLst/>
                        </a:rPr>
                        <a: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600" b="1">
                          <a:solidFill>
                            <a:srgbClr val="000000"/>
                          </a:solidFill>
                          <a:effectLst/>
                        </a:rPr>
                        <a:t>Header cell</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CECEC"/>
                    </a:solidFill>
                  </a:tcPr>
                </a:tc>
                <a:tc>
                  <a:txBody>
                    <a:bodyPr/>
                    <a:lstStyle/>
                    <a:p>
                      <a:r>
                        <a:rPr lang="en-US" sz="600">
                          <a:effectLst/>
                        </a:rPr>
                        <a:t>It adds a header cell, whose content can be optionally be placed on a new line</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03339">
                <a:tc>
                  <a:txBody>
                    <a:bodyPr/>
                    <a:lstStyle/>
                    <a:p>
                      <a:r>
                        <a:rPr lang="en-US" sz="600">
                          <a:effectLst/>
                        </a:rPr>
                        <a: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600" b="1">
                          <a:solidFill>
                            <a:srgbClr val="000000"/>
                          </a:solidFill>
                          <a:effectLst/>
                        </a:rPr>
                        <a:t>Header cell (on the same line)</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CECEC"/>
                    </a:solidFill>
                  </a:tcPr>
                </a:tc>
                <a:tc>
                  <a:txBody>
                    <a:bodyPr/>
                    <a:lstStyle/>
                    <a:p>
                      <a:r>
                        <a:rPr lang="en-US" sz="600">
                          <a:effectLst/>
                        </a:rPr>
                        <a:t>It adds a header cell on the same line</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201103">
                <a:tc>
                  <a:txBody>
                    <a:bodyPr/>
                    <a:lstStyle/>
                    <a:p>
                      <a:r>
                        <a:rPr lang="en-US" sz="600">
                          <a:effectLst/>
                        </a:rPr>
                        <a: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600" b="1">
                          <a:solidFill>
                            <a:srgbClr val="000000"/>
                          </a:solidFill>
                          <a:effectLst/>
                        </a:rPr>
                        <a:t>Data cell</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CECEC"/>
                    </a:solidFill>
                  </a:tcPr>
                </a:tc>
                <a:tc>
                  <a:txBody>
                    <a:bodyPr/>
                    <a:lstStyle/>
                    <a:p>
                      <a:r>
                        <a:rPr lang="en-US" sz="600">
                          <a:effectLst/>
                        </a:rPr>
                        <a:t>It adds a data cell, whose content can be optionally be placed on a new line (see also the attribute separator)</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03339">
                <a:tc>
                  <a:txBody>
                    <a:bodyPr/>
                    <a:lstStyle/>
                    <a:p>
                      <a:r>
                        <a:rPr lang="en-US" sz="600">
                          <a:effectLst/>
                        </a:rPr>
                        <a: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600" b="1">
                          <a:solidFill>
                            <a:srgbClr val="000000"/>
                          </a:solidFill>
                          <a:effectLst/>
                        </a:rPr>
                        <a:t>Data cell (on the same line)</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CECEC"/>
                    </a:solidFill>
                  </a:tcPr>
                </a:tc>
                <a:tc>
                  <a:txBody>
                    <a:bodyPr/>
                    <a:lstStyle/>
                    <a:p>
                      <a:r>
                        <a:rPr lang="en-US" sz="600">
                          <a:effectLst/>
                        </a:rPr>
                        <a:t>It adds a data cell on the same line</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43349">
                <a:tc>
                  <a:txBody>
                    <a:bodyPr/>
                    <a:lstStyle/>
                    <a:p>
                      <a:r>
                        <a:rPr lang="en-US" sz="600">
                          <a:effectLst/>
                        </a:rPr>
                        <a: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600" b="1">
                          <a:solidFill>
                            <a:srgbClr val="000000"/>
                          </a:solidFill>
                          <a:effectLst/>
                        </a:rPr>
                        <a:t>Attribute separator</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CECEC"/>
                    </a:solidFill>
                  </a:tcPr>
                </a:tc>
                <a:tc>
                  <a:txBody>
                    <a:bodyPr/>
                    <a:lstStyle/>
                    <a:p>
                      <a:r>
                        <a:rPr lang="en-US" sz="600">
                          <a:effectLst/>
                        </a:rPr>
                        <a:t>It separates a HTML attribute from cell or caption contents</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r h="103339">
                <a:tc>
                  <a:txBody>
                    <a:bodyPr/>
                    <a:lstStyle/>
                    <a:p>
                      <a:r>
                        <a:rPr lang="en-US" sz="600">
                          <a:effectLst/>
                        </a:rPr>
                        <a:t>|}</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c>
                  <a:txBody>
                    <a:bodyPr/>
                    <a:lstStyle/>
                    <a:p>
                      <a:pPr algn="l" fontAlgn="ctr"/>
                      <a:r>
                        <a:rPr lang="en-US" sz="600" b="1">
                          <a:solidFill>
                            <a:srgbClr val="000000"/>
                          </a:solidFill>
                          <a:effectLst/>
                        </a:rPr>
                        <a:t>Table end</a:t>
                      </a: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ECECEC"/>
                    </a:solidFill>
                  </a:tcPr>
                </a:tc>
                <a:tc>
                  <a:txBody>
                    <a:bodyPr/>
                    <a:lstStyle/>
                    <a:p>
                      <a:r>
                        <a:rPr lang="en-US" sz="600" smtClean="0">
                          <a:effectLst/>
                        </a:rPr>
                        <a:t>Obrigatório, fecha uma tabela</a:t>
                      </a:r>
                      <a:endParaRPr lang="en-US" sz="600">
                        <a:effectLst/>
                      </a:endParaRPr>
                    </a:p>
                  </a:txBody>
                  <a:tcPr marL="51425" marR="51425" marT="25713" marB="25713" anchor="ctr">
                    <a:lnL w="9525" cap="flat" cmpd="sng" algn="ctr">
                      <a:solidFill>
                        <a:srgbClr val="A2A9B1"/>
                      </a:solidFill>
                      <a:prstDash val="solid"/>
                      <a:round/>
                      <a:headEnd type="none" w="med" len="med"/>
                      <a:tailEnd type="none" w="med" len="med"/>
                    </a:lnL>
                    <a:lnR w="9525" cap="flat" cmpd="sng" algn="ctr">
                      <a:solidFill>
                        <a:srgbClr val="A2A9B1"/>
                      </a:solidFill>
                      <a:prstDash val="solid"/>
                      <a:round/>
                      <a:headEnd type="none" w="med" len="med"/>
                      <a:tailEnd type="none" w="med" len="med"/>
                    </a:lnR>
                    <a:lnT w="9525" cap="flat" cmpd="sng" algn="ctr">
                      <a:solidFill>
                        <a:srgbClr val="A2A9B1"/>
                      </a:solidFill>
                      <a:prstDash val="solid"/>
                      <a:round/>
                      <a:headEnd type="none" w="med" len="med"/>
                      <a:tailEnd type="none" w="med" len="med"/>
                    </a:lnT>
                    <a:lnB w="9525" cap="flat" cmpd="sng" algn="ctr">
                      <a:solidFill>
                        <a:srgbClr val="A2A9B1"/>
                      </a:solidFill>
                      <a:prstDash val="solid"/>
                      <a:round/>
                      <a:headEnd type="none" w="med" len="med"/>
                      <a:tailEnd type="none" w="med" len="med"/>
                    </a:lnB>
                    <a:solidFill>
                      <a:srgbClr val="F8F9FA"/>
                    </a:solidFill>
                  </a:tcPr>
                </a:tc>
              </a:tr>
            </a:tbl>
          </a:graphicData>
        </a:graphic>
      </p:graphicFrame>
      <p:sp>
        <p:nvSpPr>
          <p:cNvPr id="9" name="Rectangle 8"/>
          <p:cNvSpPr/>
          <p:nvPr/>
        </p:nvSpPr>
        <p:spPr>
          <a:xfrm>
            <a:off x="167803" y="4740859"/>
            <a:ext cx="1933543" cy="276999"/>
          </a:xfrm>
          <a:prstGeom prst="rect">
            <a:avLst/>
          </a:prstGeom>
        </p:spPr>
        <p:txBody>
          <a:bodyPr wrap="none">
            <a:spAutoFit/>
          </a:bodyPr>
          <a:lstStyle/>
          <a:p>
            <a:r>
              <a:rPr lang="en-US" sz="600">
                <a:hlinkClick r:id="rId4"/>
              </a:rPr>
              <a:t>https://</a:t>
            </a:r>
            <a:r>
              <a:rPr lang="en-US" sz="600" smtClean="0">
                <a:hlinkClick r:id="rId4"/>
              </a:rPr>
              <a:t>en.wikipedia.org/wiki/Help:Table</a:t>
            </a:r>
            <a:endParaRPr lang="en-US" sz="600" smtClean="0"/>
          </a:p>
          <a:p>
            <a:r>
              <a:rPr lang="en-US" sz="600">
                <a:hlinkClick r:id="rId5"/>
              </a:rPr>
              <a:t>https://</a:t>
            </a:r>
            <a:r>
              <a:rPr lang="en-US" sz="600" smtClean="0">
                <a:hlinkClick r:id="rId5"/>
              </a:rPr>
              <a:t>en.wikipedia.org/wiki/Help:Basic_table_markup</a:t>
            </a:r>
            <a:endParaRPr lang="en-US" sz="600" smtClean="0"/>
          </a:p>
        </p:txBody>
      </p:sp>
      <p:sp>
        <p:nvSpPr>
          <p:cNvPr id="58" name="Rectangle 57"/>
          <p:cNvSpPr/>
          <p:nvPr/>
        </p:nvSpPr>
        <p:spPr>
          <a:xfrm>
            <a:off x="5394285" y="1762516"/>
            <a:ext cx="880183" cy="112042"/>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ight Arrow 58"/>
          <p:cNvSpPr/>
          <p:nvPr/>
        </p:nvSpPr>
        <p:spPr>
          <a:xfrm>
            <a:off x="1066203" y="1328377"/>
            <a:ext cx="133350" cy="76200"/>
          </a:xfrm>
          <a:prstGeom prst="right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ight Arrow 62"/>
          <p:cNvSpPr/>
          <p:nvPr/>
        </p:nvSpPr>
        <p:spPr>
          <a:xfrm>
            <a:off x="1066800" y="1566952"/>
            <a:ext cx="133350" cy="76200"/>
          </a:xfrm>
          <a:prstGeom prst="rightArrow">
            <a:avLst/>
          </a:prstGeom>
          <a:solidFill>
            <a:srgbClr val="99663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p:cNvSpPr/>
          <p:nvPr/>
        </p:nvSpPr>
        <p:spPr>
          <a:xfrm>
            <a:off x="1860339" y="1520952"/>
            <a:ext cx="610290" cy="112058"/>
          </a:xfrm>
          <a:prstGeom prst="rect">
            <a:avLst/>
          </a:prstGeom>
          <a:noFill/>
          <a:ln w="6350">
            <a:solidFill>
              <a:srgbClr val="FF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p:cNvSpPr/>
          <p:nvPr/>
        </p:nvSpPr>
        <p:spPr>
          <a:xfrm>
            <a:off x="3565103" y="1381101"/>
            <a:ext cx="146639" cy="110705"/>
          </a:xfrm>
          <a:prstGeom prst="rect">
            <a:avLst/>
          </a:prstGeom>
          <a:noFill/>
          <a:ln w="63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p:cNvSpPr/>
          <p:nvPr/>
        </p:nvSpPr>
        <p:spPr>
          <a:xfrm>
            <a:off x="2586917" y="4740859"/>
            <a:ext cx="2345514" cy="276999"/>
          </a:xfrm>
          <a:prstGeom prst="rect">
            <a:avLst/>
          </a:prstGeom>
        </p:spPr>
        <p:txBody>
          <a:bodyPr wrap="none">
            <a:spAutoFit/>
          </a:bodyPr>
          <a:lstStyle/>
          <a:p>
            <a:r>
              <a:rPr lang="en-US" sz="600" smtClean="0">
                <a:hlinkClick r:id="rId6"/>
              </a:rPr>
              <a:t>https</a:t>
            </a:r>
            <a:r>
              <a:rPr lang="en-US" sz="600">
                <a:hlinkClick r:id="rId6"/>
              </a:rPr>
              <a:t>://</a:t>
            </a:r>
            <a:r>
              <a:rPr lang="en-US" sz="600" smtClean="0">
                <a:hlinkClick r:id="rId6"/>
              </a:rPr>
              <a:t>en.wikipedia.org/wiki/Wikipedia:Advanced_table_formatting</a:t>
            </a:r>
            <a:endParaRPr lang="en-US" sz="600" smtClean="0"/>
          </a:p>
          <a:p>
            <a:r>
              <a:rPr lang="en-US" sz="600">
                <a:hlinkClick r:id="rId7"/>
              </a:rPr>
              <a:t>https://</a:t>
            </a:r>
            <a:r>
              <a:rPr lang="en-US" sz="600" smtClean="0">
                <a:hlinkClick r:id="rId7"/>
              </a:rPr>
              <a:t>runescape.wiki/w/Help:Editing/Tables</a:t>
            </a:r>
            <a:endParaRPr lang="en-US" sz="600" smtClean="0"/>
          </a:p>
        </p:txBody>
      </p:sp>
      <p:sp>
        <p:nvSpPr>
          <p:cNvPr id="70" name="Arc 69"/>
          <p:cNvSpPr/>
          <p:nvPr/>
        </p:nvSpPr>
        <p:spPr>
          <a:xfrm rot="15478829" flipH="1" flipV="1">
            <a:off x="4151609" y="2753460"/>
            <a:ext cx="1094696" cy="1652167"/>
          </a:xfrm>
          <a:prstGeom prst="arc">
            <a:avLst>
              <a:gd name="adj1" fmla="val 17507484"/>
              <a:gd name="adj2" fmla="val 426400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1" name="Arc 70"/>
          <p:cNvSpPr/>
          <p:nvPr/>
        </p:nvSpPr>
        <p:spPr>
          <a:xfrm rot="14714352" flipH="1" flipV="1">
            <a:off x="3811361" y="1535809"/>
            <a:ext cx="1637822" cy="1722534"/>
          </a:xfrm>
          <a:prstGeom prst="arc">
            <a:avLst>
              <a:gd name="adj1" fmla="val 20265293"/>
              <a:gd name="adj2" fmla="val 426400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2" name="Rectangle 71"/>
          <p:cNvSpPr/>
          <p:nvPr/>
        </p:nvSpPr>
        <p:spPr>
          <a:xfrm>
            <a:off x="2398816" y="1099777"/>
            <a:ext cx="143626" cy="112042"/>
          </a:xfrm>
          <a:prstGeom prst="rect">
            <a:avLst/>
          </a:prstGeom>
          <a:noFill/>
          <a:ln w="63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Oval 72"/>
          <p:cNvSpPr/>
          <p:nvPr/>
        </p:nvSpPr>
        <p:spPr>
          <a:xfrm>
            <a:off x="5275738" y="1845186"/>
            <a:ext cx="111320" cy="111320"/>
          </a:xfrm>
          <a:prstGeom prst="ellipse">
            <a:avLst/>
          </a:prstGeom>
          <a:noFill/>
          <a:ln w="63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Arc 73"/>
          <p:cNvSpPr/>
          <p:nvPr/>
        </p:nvSpPr>
        <p:spPr>
          <a:xfrm rot="8520685" flipH="1">
            <a:off x="3604087" y="1046435"/>
            <a:ext cx="1637822" cy="1893260"/>
          </a:xfrm>
          <a:prstGeom prst="arc">
            <a:avLst>
              <a:gd name="adj1" fmla="val 19869638"/>
              <a:gd name="adj2" fmla="val 4663990"/>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Down Arrow 9"/>
          <p:cNvSpPr/>
          <p:nvPr/>
        </p:nvSpPr>
        <p:spPr>
          <a:xfrm rot="3644137">
            <a:off x="2983189" y="1240519"/>
            <a:ext cx="122739" cy="124431"/>
          </a:xfrm>
          <a:prstGeom prst="downArrow">
            <a:avLst/>
          </a:prstGeom>
          <a:solidFill>
            <a:srgbClr val="00FF9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p:cNvSpPr/>
          <p:nvPr/>
        </p:nvSpPr>
        <p:spPr>
          <a:xfrm>
            <a:off x="7830297" y="2039243"/>
            <a:ext cx="928691" cy="103622"/>
          </a:xfrm>
          <a:prstGeom prst="rect">
            <a:avLst/>
          </a:prstGeom>
          <a:noFill/>
          <a:ln w="6350">
            <a:solidFill>
              <a:srgbClr val="00FF9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5706725" y="1686316"/>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p:cNvSpPr/>
          <p:nvPr/>
        </p:nvSpPr>
        <p:spPr>
          <a:xfrm>
            <a:off x="1094778" y="909255"/>
            <a:ext cx="76200" cy="7620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p:cNvSpPr txBox="1"/>
          <p:nvPr/>
        </p:nvSpPr>
        <p:spPr>
          <a:xfrm>
            <a:off x="1875820" y="855022"/>
            <a:ext cx="1095980" cy="184666"/>
          </a:xfrm>
          <a:prstGeom prst="rect">
            <a:avLst/>
          </a:prstGeom>
          <a:noFill/>
        </p:spPr>
        <p:txBody>
          <a:bodyPr wrap="square" rtlCol="0">
            <a:spAutoFit/>
          </a:bodyPr>
          <a:lstStyle/>
          <a:p>
            <a:r>
              <a:rPr lang="pt-BR" sz="600" i="1" smtClean="0">
                <a:latin typeface="Yu Gothic" pitchFamily="34" charset="-128"/>
                <a:ea typeface="Yu Gothic" pitchFamily="34" charset="-128"/>
              </a:rPr>
              <a:t>(automático para edição)</a:t>
            </a:r>
            <a:endParaRPr lang="en-US" sz="600" i="1">
              <a:latin typeface="Yu Gothic" pitchFamily="34" charset="-128"/>
              <a:ea typeface="Yu Gothic" pitchFamily="34" charset="-128"/>
            </a:endParaRPr>
          </a:p>
        </p:txBody>
      </p:sp>
      <p:sp>
        <p:nvSpPr>
          <p:cNvPr id="77" name="Right Brace 76"/>
          <p:cNvSpPr/>
          <p:nvPr/>
        </p:nvSpPr>
        <p:spPr>
          <a:xfrm flipH="1">
            <a:off x="1069001" y="2397075"/>
            <a:ext cx="131148" cy="2056077"/>
          </a:xfrm>
          <a:prstGeom prst="rightBrac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8" name="TextBox 77"/>
          <p:cNvSpPr txBox="1"/>
          <p:nvPr/>
        </p:nvSpPr>
        <p:spPr>
          <a:xfrm>
            <a:off x="522175" y="3281447"/>
            <a:ext cx="610703" cy="276999"/>
          </a:xfrm>
          <a:prstGeom prst="rect">
            <a:avLst/>
          </a:prstGeom>
          <a:noFill/>
        </p:spPr>
        <p:txBody>
          <a:bodyPr wrap="square" rtlCol="0">
            <a:spAutoFit/>
          </a:bodyPr>
          <a:lstStyle/>
          <a:p>
            <a:pPr algn="r"/>
            <a:r>
              <a:rPr lang="pt-BR" sz="600" smtClean="0">
                <a:latin typeface="Yu Gothic" pitchFamily="34" charset="-128"/>
                <a:ea typeface="Yu Gothic" pitchFamily="34" charset="-128"/>
              </a:rPr>
              <a:t>Comandos básicos</a:t>
            </a:r>
            <a:endParaRPr lang="en-US" sz="600">
              <a:latin typeface="Yu Gothic" pitchFamily="34" charset="-128"/>
              <a:ea typeface="Yu Gothic" pitchFamily="34" charset="-128"/>
            </a:endParaRPr>
          </a:p>
        </p:txBody>
      </p:sp>
      <p:sp>
        <p:nvSpPr>
          <p:cNvPr id="79" name="Rectangle 78"/>
          <p:cNvSpPr/>
          <p:nvPr/>
        </p:nvSpPr>
        <p:spPr>
          <a:xfrm>
            <a:off x="0" y="4564774"/>
            <a:ext cx="1717675" cy="1636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800" b="1" smtClean="0">
                <a:solidFill>
                  <a:schemeClr val="tx1"/>
                </a:solidFill>
                <a:latin typeface="Yu Gothic" pitchFamily="34" charset="-128"/>
                <a:ea typeface="Yu Gothic" pitchFamily="34" charset="-128"/>
              </a:rPr>
              <a:t>Para mais informações:</a:t>
            </a:r>
            <a:endParaRPr lang="en-US" sz="800" b="1">
              <a:solidFill>
                <a:schemeClr val="tx1"/>
              </a:solidFill>
              <a:latin typeface="Yu Gothic" pitchFamily="34" charset="-128"/>
              <a:ea typeface="Yu Gothic" pitchFamily="34" charset="-128"/>
            </a:endParaRPr>
          </a:p>
        </p:txBody>
      </p:sp>
      <p:sp>
        <p:nvSpPr>
          <p:cNvPr id="80" name="TextBox 79"/>
          <p:cNvSpPr txBox="1"/>
          <p:nvPr/>
        </p:nvSpPr>
        <p:spPr>
          <a:xfrm>
            <a:off x="0" y="0"/>
            <a:ext cx="91440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EDIÇÃO DE TABELAS NA WIKIPEDIA</a:t>
            </a:r>
            <a:endParaRPr lang="en-US" b="1">
              <a:solidFill>
                <a:schemeClr val="bg1"/>
              </a:solidFill>
              <a:latin typeface="Yu Gothic" pitchFamily="34" charset="-128"/>
              <a:ea typeface="Yu Gothic" pitchFamily="34" charset="-128"/>
            </a:endParaRPr>
          </a:p>
        </p:txBody>
      </p:sp>
    </p:spTree>
    <p:extLst>
      <p:ext uri="{BB962C8B-B14F-4D97-AF65-F5344CB8AC3E}">
        <p14:creationId xmlns:p14="http://schemas.microsoft.com/office/powerpoint/2010/main" val="3332053285"/>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 name="Picture 15" descr="Table - Free web icon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02871" y="2451042"/>
            <a:ext cx="515684" cy="515684"/>
          </a:xfrm>
          <a:prstGeom prst="rect">
            <a:avLst/>
          </a:prstGeom>
          <a:noFill/>
          <a:extLst>
            <a:ext uri="{909E8E84-426E-40DD-AFC4-6F175D3DCCD1}">
              <a14:hiddenFill xmlns:a14="http://schemas.microsoft.com/office/drawing/2010/main">
                <a:solidFill>
                  <a:srgbClr val="FFFFFF"/>
                </a:solidFill>
              </a14:hiddenFill>
            </a:ext>
          </a:extLst>
        </p:spPr>
      </p:pic>
      <p:sp>
        <p:nvSpPr>
          <p:cNvPr id="34" name="TextBox 33"/>
          <p:cNvSpPr txBox="1"/>
          <p:nvPr/>
        </p:nvSpPr>
        <p:spPr>
          <a:xfrm>
            <a:off x="76200" y="590550"/>
            <a:ext cx="8915400" cy="338554"/>
          </a:xfrm>
          <a:prstGeom prst="rect">
            <a:avLst/>
          </a:prstGeom>
          <a:solidFill>
            <a:schemeClr val="bg1">
              <a:lumMod val="95000"/>
            </a:schemeClr>
          </a:solidFill>
        </p:spPr>
        <p:txBody>
          <a:bodyPr wrap="square" rtlCol="0">
            <a:spAutoFit/>
          </a:bodyPr>
          <a:lstStyle/>
          <a:p>
            <a:r>
              <a:rPr lang="pt-BR" sz="800" smtClean="0">
                <a:latin typeface="Yu Gothic" pitchFamily="34" charset="-128"/>
                <a:ea typeface="Yu Gothic" pitchFamily="34" charset="-128"/>
              </a:rPr>
              <a:t>Teremos, portanto, “N” tabelas para cada edição, tantas quantas forem identificadas pela tag wikitable, tanto para a prova masculina quanto feminina. Cada edição é recuperada através de um link e no final </a:t>
            </a:r>
            <a:r>
              <a:rPr lang="pt-BR" sz="800" smtClean="0">
                <a:latin typeface="Yu Gothic" pitchFamily="34" charset="-128"/>
                <a:ea typeface="Yu Gothic" pitchFamily="34" charset="-128"/>
              </a:rPr>
              <a:t>temos uma </a:t>
            </a:r>
            <a:r>
              <a:rPr lang="pt-BR" sz="800" smtClean="0">
                <a:latin typeface="Yu Gothic" pitchFamily="34" charset="-128"/>
                <a:ea typeface="Yu Gothic" pitchFamily="34" charset="-128"/>
              </a:rPr>
              <a:t>tabela única empilhada identificando as edições e a prova. Segue o fluxo:</a:t>
            </a:r>
            <a:endParaRPr lang="en-US" sz="800">
              <a:latin typeface="Yu Gothic" pitchFamily="34" charset="-128"/>
              <a:ea typeface="Yu Gothic" pitchFamily="34" charset="-128"/>
            </a:endParaRPr>
          </a:p>
        </p:txBody>
      </p:sp>
      <p:sp>
        <p:nvSpPr>
          <p:cNvPr id="89" name="TextBox 88"/>
          <p:cNvSpPr txBox="1"/>
          <p:nvPr/>
        </p:nvSpPr>
        <p:spPr>
          <a:xfrm>
            <a:off x="65293" y="1595124"/>
            <a:ext cx="867903" cy="200055"/>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EXTRAÇÃO</a:t>
            </a:r>
          </a:p>
        </p:txBody>
      </p:sp>
      <p:sp>
        <p:nvSpPr>
          <p:cNvPr id="90" name="TextBox 89"/>
          <p:cNvSpPr txBox="1"/>
          <p:nvPr/>
        </p:nvSpPr>
        <p:spPr>
          <a:xfrm>
            <a:off x="172595" y="1492847"/>
            <a:ext cx="653301" cy="169277"/>
          </a:xfrm>
          <a:prstGeom prst="rect">
            <a:avLst/>
          </a:prstGeom>
          <a:noFill/>
        </p:spPr>
        <p:txBody>
          <a:bodyPr wrap="square" rtlCol="0">
            <a:spAutoFit/>
          </a:bodyPr>
          <a:lstStyle/>
          <a:p>
            <a:pPr algn="ctr"/>
            <a:r>
              <a:rPr lang="pt-BR" sz="500" b="1" smtClean="0">
                <a:latin typeface="Yu Gothic" pitchFamily="34" charset="-128"/>
                <a:ea typeface="Yu Gothic" pitchFamily="34" charset="-128"/>
              </a:rPr>
              <a:t>ENGENHEIRO</a:t>
            </a:r>
            <a:endParaRPr lang="en-US" sz="500" b="1">
              <a:latin typeface="Yu Gothic" pitchFamily="34" charset="-128"/>
              <a:ea typeface="Yu Gothic" pitchFamily="34" charset="-128"/>
            </a:endParaRPr>
          </a:p>
        </p:txBody>
      </p:sp>
      <p:pic>
        <p:nvPicPr>
          <p:cNvPr id="91" name="Picture 3"/>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4586" t="6781" r="4713" b="4221"/>
          <a:stretch/>
        </p:blipFill>
        <p:spPr bwMode="auto">
          <a:xfrm>
            <a:off x="311801" y="1123154"/>
            <a:ext cx="374888" cy="360819"/>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5"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55287" y="2490012"/>
            <a:ext cx="486736" cy="4441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6" name="Picture 9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241889" y="1404077"/>
            <a:ext cx="346819" cy="346819"/>
          </a:xfrm>
          <a:prstGeom prst="rect">
            <a:avLst/>
          </a:prstGeom>
        </p:spPr>
      </p:pic>
      <p:cxnSp>
        <p:nvCxnSpPr>
          <p:cNvPr id="98" name="Straight Arrow Connector 97"/>
          <p:cNvCxnSpPr/>
          <p:nvPr/>
        </p:nvCxnSpPr>
        <p:spPr>
          <a:xfrm>
            <a:off x="1621370" y="2714357"/>
            <a:ext cx="359830"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14" name="AutoShape 4" descr="Images and Logos — Dask documentati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16389"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058176" y="2473057"/>
            <a:ext cx="515778" cy="5157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3" name="TextBox 102"/>
          <p:cNvSpPr txBox="1"/>
          <p:nvPr/>
        </p:nvSpPr>
        <p:spPr>
          <a:xfrm>
            <a:off x="3944076" y="3025488"/>
            <a:ext cx="743977" cy="246221"/>
          </a:xfrm>
          <a:prstGeom prst="rect">
            <a:avLst/>
          </a:prstGeom>
          <a:noFill/>
        </p:spPr>
        <p:txBody>
          <a:bodyPr wrap="square" rtlCol="0">
            <a:spAutoFit/>
          </a:bodyPr>
          <a:lstStyle>
            <a:defPPr>
              <a:defRPr lang="en-US"/>
            </a:defPPr>
            <a:lvl1pPr algn="ctr">
              <a:defRPr sz="500" b="1">
                <a:latin typeface="Yu Gothic" pitchFamily="34" charset="-128"/>
                <a:ea typeface="Yu Gothic" pitchFamily="34" charset="-128"/>
              </a:defRPr>
            </a:lvl1pPr>
          </a:lstStyle>
          <a:p>
            <a:r>
              <a:rPr lang="pt-BR" smtClean="0"/>
              <a:t>MÚLTIPLOS DATAFRAMES</a:t>
            </a:r>
            <a:endParaRPr lang="pt-BR"/>
          </a:p>
        </p:txBody>
      </p:sp>
      <p:sp>
        <p:nvSpPr>
          <p:cNvPr id="104" name="TextBox 103"/>
          <p:cNvSpPr txBox="1"/>
          <p:nvPr/>
        </p:nvSpPr>
        <p:spPr>
          <a:xfrm>
            <a:off x="4946119" y="3025488"/>
            <a:ext cx="829188" cy="323165"/>
          </a:xfrm>
          <a:prstGeom prst="rect">
            <a:avLst/>
          </a:prstGeom>
          <a:noFill/>
        </p:spPr>
        <p:txBody>
          <a:bodyPr wrap="square" rtlCol="0">
            <a:spAutoFit/>
          </a:bodyPr>
          <a:lstStyle>
            <a:defPPr>
              <a:defRPr lang="en-US"/>
            </a:defPPr>
            <a:lvl1pPr algn="ctr">
              <a:defRPr sz="500" b="1">
                <a:latin typeface="Yu Gothic" pitchFamily="34" charset="-128"/>
                <a:ea typeface="Yu Gothic" pitchFamily="34" charset="-128"/>
              </a:defRPr>
            </a:lvl1pPr>
          </a:lstStyle>
          <a:p>
            <a:r>
              <a:rPr lang="pt-BR" smtClean="0"/>
              <a:t>EMPILHAMENTO NUM ÚNICO DATAFRAME</a:t>
            </a:r>
            <a:endParaRPr lang="en-US"/>
          </a:p>
        </p:txBody>
      </p:sp>
      <p:cxnSp>
        <p:nvCxnSpPr>
          <p:cNvPr id="12" name="Straight Arrow Connector 11"/>
          <p:cNvCxnSpPr/>
          <p:nvPr/>
        </p:nvCxnSpPr>
        <p:spPr>
          <a:xfrm>
            <a:off x="2600204" y="2714357"/>
            <a:ext cx="304800"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0" name="Straight Arrow Connector 109"/>
          <p:cNvCxnSpPr/>
          <p:nvPr/>
        </p:nvCxnSpPr>
        <p:spPr>
          <a:xfrm>
            <a:off x="3621454" y="2714357"/>
            <a:ext cx="304800"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cxnSp>
        <p:nvCxnSpPr>
          <p:cNvPr id="112" name="Straight Arrow Connector 111"/>
          <p:cNvCxnSpPr/>
          <p:nvPr/>
        </p:nvCxnSpPr>
        <p:spPr>
          <a:xfrm>
            <a:off x="4679213" y="2714357"/>
            <a:ext cx="304800" cy="0"/>
          </a:xfrm>
          <a:prstGeom prst="straightConnector1">
            <a:avLst/>
          </a:prstGeom>
          <a:ln w="6350">
            <a:solidFill>
              <a:schemeClr val="tx1"/>
            </a:solidFill>
            <a:tailEnd type="arrow"/>
          </a:ln>
        </p:spPr>
        <p:style>
          <a:lnRef idx="1">
            <a:schemeClr val="accent1"/>
          </a:lnRef>
          <a:fillRef idx="0">
            <a:schemeClr val="accent1"/>
          </a:fillRef>
          <a:effectRef idx="0">
            <a:schemeClr val="accent1"/>
          </a:effectRef>
          <a:fontRef idx="minor">
            <a:schemeClr val="tx1"/>
          </a:fontRef>
        </p:style>
      </p:cxnSp>
      <p:sp>
        <p:nvSpPr>
          <p:cNvPr id="33" name="Right Brace 32"/>
          <p:cNvSpPr/>
          <p:nvPr/>
        </p:nvSpPr>
        <p:spPr>
          <a:xfrm rot="16200000">
            <a:off x="3358751" y="-383412"/>
            <a:ext cx="113094" cy="4720019"/>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5" name="TextBox 114"/>
          <p:cNvSpPr txBox="1"/>
          <p:nvPr/>
        </p:nvSpPr>
        <p:spPr>
          <a:xfrm>
            <a:off x="3159542" y="1750043"/>
            <a:ext cx="600412" cy="200055"/>
          </a:xfrm>
          <a:prstGeom prst="rect">
            <a:avLst/>
          </a:prstGeom>
          <a:noFill/>
        </p:spPr>
        <p:txBody>
          <a:bodyPr wrap="square" rtlCol="0">
            <a:spAutoFit/>
          </a:bodyPr>
          <a:lstStyle/>
          <a:p>
            <a:r>
              <a:rPr lang="pt-BR" sz="700" smtClean="0">
                <a:latin typeface="Yu Gothic" pitchFamily="34" charset="-128"/>
                <a:ea typeface="Yu Gothic" pitchFamily="34" charset="-128"/>
              </a:rPr>
              <a:t>PYTHON</a:t>
            </a:r>
            <a:endParaRPr lang="en-US" sz="700">
              <a:latin typeface="Yu Gothic" pitchFamily="34" charset="-128"/>
              <a:ea typeface="Yu Gothic" pitchFamily="34" charset="-128"/>
            </a:endParaRPr>
          </a:p>
        </p:txBody>
      </p:sp>
      <p:sp>
        <p:nvSpPr>
          <p:cNvPr id="116" name="Arc 115"/>
          <p:cNvSpPr/>
          <p:nvPr/>
        </p:nvSpPr>
        <p:spPr>
          <a:xfrm rot="8402829" flipV="1">
            <a:off x="638197" y="1454072"/>
            <a:ext cx="707660" cy="1552297"/>
          </a:xfrm>
          <a:prstGeom prst="arc">
            <a:avLst>
              <a:gd name="adj1" fmla="val 17507484"/>
              <a:gd name="adj2" fmla="val 2679073"/>
            </a:avLst>
          </a:prstGeom>
          <a:ln>
            <a:solidFill>
              <a:schemeClr val="tx1"/>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6" name="TextBox 35"/>
          <p:cNvSpPr txBox="1"/>
          <p:nvPr/>
        </p:nvSpPr>
        <p:spPr>
          <a:xfrm>
            <a:off x="0" y="0"/>
            <a:ext cx="91440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FLUXO DE TRABALHO</a:t>
            </a:r>
            <a:endParaRPr lang="en-US" b="1">
              <a:solidFill>
                <a:schemeClr val="bg1"/>
              </a:solidFill>
              <a:latin typeface="Yu Gothic" pitchFamily="34" charset="-128"/>
              <a:ea typeface="Yu Gothic" pitchFamily="34" charset="-128"/>
            </a:endParaRPr>
          </a:p>
        </p:txBody>
      </p:sp>
      <p:sp>
        <p:nvSpPr>
          <p:cNvPr id="2" name="Right Arrow 1"/>
          <p:cNvSpPr/>
          <p:nvPr/>
        </p:nvSpPr>
        <p:spPr>
          <a:xfrm>
            <a:off x="6369050" y="1981504"/>
            <a:ext cx="2209800" cy="801134"/>
          </a:xfrm>
          <a:prstGeom prst="rightArrow">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100">
                <a:latin typeface="Yu Gothic" pitchFamily="34" charset="-128"/>
                <a:ea typeface="Yu Gothic" pitchFamily="34" charset="-128"/>
              </a:rPr>
              <a:t>validação, limpeza e </a:t>
            </a:r>
            <a:r>
              <a:rPr lang="pt-BR" sz="1100" smtClean="0">
                <a:latin typeface="Yu Gothic" pitchFamily="34" charset="-128"/>
                <a:ea typeface="Yu Gothic" pitchFamily="34" charset="-128"/>
              </a:rPr>
              <a:t>formatação</a:t>
            </a:r>
            <a:endParaRPr lang="en-US" sz="1100">
              <a:latin typeface="Yu Gothic" pitchFamily="34" charset="-128"/>
              <a:ea typeface="Yu Gothic" pitchFamily="34" charset="-128"/>
            </a:endParaRPr>
          </a:p>
        </p:txBody>
      </p:sp>
      <p:sp>
        <p:nvSpPr>
          <p:cNvPr id="35" name="TextBox 34"/>
          <p:cNvSpPr txBox="1"/>
          <p:nvPr/>
        </p:nvSpPr>
        <p:spPr>
          <a:xfrm>
            <a:off x="76201" y="3780135"/>
            <a:ext cx="8904492" cy="461665"/>
          </a:xfrm>
          <a:prstGeom prst="rect">
            <a:avLst/>
          </a:prstGeom>
          <a:solidFill>
            <a:srgbClr val="FFFFCC"/>
          </a:solidFill>
        </p:spPr>
        <p:txBody>
          <a:bodyPr wrap="square" rtlCol="0">
            <a:spAutoFit/>
          </a:bodyPr>
          <a:lstStyle/>
          <a:p>
            <a:r>
              <a:rPr lang="pt-BR" sz="800" smtClean="0">
                <a:latin typeface="Yu Gothic" pitchFamily="34" charset="-128"/>
                <a:ea typeface="Yu Gothic" pitchFamily="34" charset="-128"/>
              </a:rPr>
              <a:t>Poderia ser simples assim: imaginar, extrair e utilizar os dados, mas a realidade é bem diferente. Tudo, porém, não passa de oportunidade de aprendizado e ganho de experiência. Uma vez que os dados estão baixados, o próximo passo é este: fazer as perguntas certas, validar os dados, limpá-los e formatá-los para no fim, termos uma base apropriada para uso.</a:t>
            </a:r>
          </a:p>
          <a:p>
            <a:r>
              <a:rPr lang="pt-BR" sz="800" smtClean="0">
                <a:latin typeface="Yu Gothic" pitchFamily="34" charset="-128"/>
                <a:ea typeface="Yu Gothic" pitchFamily="34" charset="-128"/>
              </a:rPr>
              <a:t>Isso é o que veremos </a:t>
            </a:r>
            <a:r>
              <a:rPr lang="pt-BR" sz="800" smtClean="0">
                <a:latin typeface="Yu Gothic" pitchFamily="34" charset="-128"/>
                <a:ea typeface="Yu Gothic" pitchFamily="34" charset="-128"/>
              </a:rPr>
              <a:t>na parte 2.</a:t>
            </a:r>
            <a:endParaRPr lang="en-US" sz="800">
              <a:latin typeface="Yu Gothic" pitchFamily="34" charset="-128"/>
              <a:ea typeface="Yu Gothic" pitchFamily="34" charset="-128"/>
            </a:endParaRPr>
          </a:p>
        </p:txBody>
      </p:sp>
      <p:pic>
        <p:nvPicPr>
          <p:cNvPr id="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016619" y="2452162"/>
            <a:ext cx="557568" cy="55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08378" y="2452162"/>
            <a:ext cx="557568" cy="557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0" name="TextBox 39"/>
          <p:cNvSpPr txBox="1"/>
          <p:nvPr/>
        </p:nvSpPr>
        <p:spPr>
          <a:xfrm>
            <a:off x="1968752" y="3025488"/>
            <a:ext cx="653301" cy="246221"/>
          </a:xfrm>
          <a:prstGeom prst="rect">
            <a:avLst/>
          </a:prstGeom>
          <a:noFill/>
        </p:spPr>
        <p:txBody>
          <a:bodyPr wrap="square" rtlCol="0">
            <a:spAutoFit/>
          </a:bodyPr>
          <a:lstStyle/>
          <a:p>
            <a:pPr algn="ctr"/>
            <a:r>
              <a:rPr lang="pt-BR" sz="500" b="1" smtClean="0">
                <a:latin typeface="Yu Gothic" pitchFamily="34" charset="-128"/>
                <a:ea typeface="Yu Gothic" pitchFamily="34" charset="-128"/>
              </a:rPr>
              <a:t>LINKS PARA CADA EDIÇÃO</a:t>
            </a:r>
            <a:endParaRPr lang="en-US" sz="500" b="1">
              <a:latin typeface="Yu Gothic" pitchFamily="34" charset="-128"/>
              <a:ea typeface="Yu Gothic" pitchFamily="34" charset="-128"/>
            </a:endParaRPr>
          </a:p>
        </p:txBody>
      </p:sp>
      <p:grpSp>
        <p:nvGrpSpPr>
          <p:cNvPr id="3" name="Group 2"/>
          <p:cNvGrpSpPr/>
          <p:nvPr/>
        </p:nvGrpSpPr>
        <p:grpSpPr>
          <a:xfrm>
            <a:off x="2649781" y="2797834"/>
            <a:ext cx="205645" cy="229969"/>
            <a:chOff x="3904765" y="3042673"/>
            <a:chExt cx="205645" cy="229969"/>
          </a:xfrm>
        </p:grpSpPr>
        <p:sp>
          <p:nvSpPr>
            <p:cNvPr id="41" name="Circular Arrow 40"/>
            <p:cNvSpPr/>
            <p:nvPr/>
          </p:nvSpPr>
          <p:spPr>
            <a:xfrm>
              <a:off x="3904766" y="3042673"/>
              <a:ext cx="205644" cy="205644"/>
            </a:xfrm>
            <a:prstGeom prst="circular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Circular Arrow 41"/>
            <p:cNvSpPr/>
            <p:nvPr/>
          </p:nvSpPr>
          <p:spPr>
            <a:xfrm flipH="1" flipV="1">
              <a:off x="3904765" y="3066998"/>
              <a:ext cx="205644" cy="205644"/>
            </a:xfrm>
            <a:prstGeom prst="circular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3" name="TextBox 42"/>
          <p:cNvSpPr txBox="1"/>
          <p:nvPr/>
        </p:nvSpPr>
        <p:spPr>
          <a:xfrm>
            <a:off x="2960511" y="3025488"/>
            <a:ext cx="653301" cy="246221"/>
          </a:xfrm>
          <a:prstGeom prst="rect">
            <a:avLst/>
          </a:prstGeom>
          <a:noFill/>
        </p:spPr>
        <p:txBody>
          <a:bodyPr wrap="square" rtlCol="0">
            <a:spAutoFit/>
          </a:bodyPr>
          <a:lstStyle/>
          <a:p>
            <a:pPr algn="ctr"/>
            <a:r>
              <a:rPr lang="pt-BR" sz="500" b="1" smtClean="0">
                <a:latin typeface="Yu Gothic" pitchFamily="34" charset="-128"/>
                <a:ea typeface="Yu Gothic" pitchFamily="34" charset="-128"/>
              </a:rPr>
              <a:t>LINKS PARA CADA PROVA</a:t>
            </a:r>
            <a:endParaRPr lang="en-US" sz="500" b="1">
              <a:latin typeface="Yu Gothic" pitchFamily="34" charset="-128"/>
              <a:ea typeface="Yu Gothic" pitchFamily="34" charset="-128"/>
            </a:endParaRPr>
          </a:p>
        </p:txBody>
      </p:sp>
      <p:grpSp>
        <p:nvGrpSpPr>
          <p:cNvPr id="44" name="Group 43"/>
          <p:cNvGrpSpPr/>
          <p:nvPr/>
        </p:nvGrpSpPr>
        <p:grpSpPr>
          <a:xfrm>
            <a:off x="3687483" y="2822441"/>
            <a:ext cx="205645" cy="229969"/>
            <a:chOff x="3904765" y="3042673"/>
            <a:chExt cx="205645" cy="229969"/>
          </a:xfrm>
        </p:grpSpPr>
        <p:sp>
          <p:nvSpPr>
            <p:cNvPr id="45" name="Circular Arrow 44"/>
            <p:cNvSpPr/>
            <p:nvPr/>
          </p:nvSpPr>
          <p:spPr>
            <a:xfrm>
              <a:off x="3904766" y="3042673"/>
              <a:ext cx="205644" cy="205644"/>
            </a:xfrm>
            <a:prstGeom prst="circular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6" name="Circular Arrow 45"/>
            <p:cNvSpPr/>
            <p:nvPr/>
          </p:nvSpPr>
          <p:spPr>
            <a:xfrm flipH="1" flipV="1">
              <a:off x="3904765" y="3066998"/>
              <a:ext cx="205644" cy="205644"/>
            </a:xfrm>
            <a:prstGeom prst="circular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48" name="Right Brace 47"/>
          <p:cNvSpPr/>
          <p:nvPr/>
        </p:nvSpPr>
        <p:spPr>
          <a:xfrm rot="16200000">
            <a:off x="2281826" y="1083072"/>
            <a:ext cx="113095" cy="2566168"/>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49" name="Right Brace 48"/>
          <p:cNvSpPr/>
          <p:nvPr/>
        </p:nvSpPr>
        <p:spPr>
          <a:xfrm rot="16200000">
            <a:off x="4726261" y="1373653"/>
            <a:ext cx="113096" cy="1985003"/>
          </a:xfrm>
          <a:prstGeom prst="rightBrace">
            <a:avLst/>
          </a:prstGeom>
          <a:ln w="6350">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pic>
        <p:nvPicPr>
          <p:cNvPr id="50" name="Picture 2" descr="Beautiful Soup | Great Learni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44053" y="2050491"/>
            <a:ext cx="540002" cy="232201"/>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8" descr="File:Pandas logo.svg - Wikimedia Comm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6119" y="2040737"/>
            <a:ext cx="540002" cy="218321"/>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p:cNvSpPr txBox="1"/>
          <p:nvPr/>
        </p:nvSpPr>
        <p:spPr>
          <a:xfrm>
            <a:off x="1423973" y="2066565"/>
            <a:ext cx="914400" cy="200055"/>
          </a:xfrm>
          <a:prstGeom prst="rect">
            <a:avLst/>
          </a:prstGeom>
          <a:noFill/>
        </p:spPr>
        <p:txBody>
          <a:bodyPr wrap="square" rtlCol="0">
            <a:spAutoFit/>
          </a:bodyPr>
          <a:lstStyle>
            <a:defPPr>
              <a:defRPr lang="en-US"/>
            </a:defPPr>
            <a:lvl1pPr>
              <a:defRPr sz="700">
                <a:latin typeface="Yu Gothic" pitchFamily="34" charset="-128"/>
                <a:ea typeface="Yu Gothic" pitchFamily="34" charset="-128"/>
              </a:defRPr>
            </a:lvl1pPr>
          </a:lstStyle>
          <a:p>
            <a:r>
              <a:rPr lang="pt-BR"/>
              <a:t>WEB CRAWLING</a:t>
            </a:r>
            <a:endParaRPr lang="en-US"/>
          </a:p>
        </p:txBody>
      </p:sp>
      <p:sp>
        <p:nvSpPr>
          <p:cNvPr id="54" name="TextBox 53"/>
          <p:cNvSpPr txBox="1"/>
          <p:nvPr/>
        </p:nvSpPr>
        <p:spPr>
          <a:xfrm>
            <a:off x="3893128" y="2049870"/>
            <a:ext cx="914400" cy="200055"/>
          </a:xfrm>
          <a:prstGeom prst="rect">
            <a:avLst/>
          </a:prstGeom>
          <a:noFill/>
        </p:spPr>
        <p:txBody>
          <a:bodyPr wrap="square" rtlCol="0">
            <a:spAutoFit/>
          </a:bodyPr>
          <a:lstStyle>
            <a:defPPr>
              <a:defRPr lang="en-US"/>
            </a:defPPr>
            <a:lvl1pPr>
              <a:defRPr sz="700">
                <a:latin typeface="Yu Gothic" pitchFamily="34" charset="-128"/>
                <a:ea typeface="Yu Gothic" pitchFamily="34" charset="-128"/>
              </a:defRPr>
            </a:lvl1pPr>
          </a:lstStyle>
          <a:p>
            <a:r>
              <a:rPr lang="pt-BR" smtClean="0"/>
              <a:t>WEB SCRAPING</a:t>
            </a:r>
            <a:endParaRPr lang="en-US"/>
          </a:p>
        </p:txBody>
      </p:sp>
      <p:sp>
        <p:nvSpPr>
          <p:cNvPr id="7" name="Right Arrow 6"/>
          <p:cNvSpPr/>
          <p:nvPr/>
        </p:nvSpPr>
        <p:spPr>
          <a:xfrm>
            <a:off x="4716592" y="2114658"/>
            <a:ext cx="132434" cy="7047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ight Arrow 55"/>
          <p:cNvSpPr/>
          <p:nvPr/>
        </p:nvSpPr>
        <p:spPr>
          <a:xfrm>
            <a:off x="2266597" y="2131353"/>
            <a:ext cx="132434" cy="70478"/>
          </a:xfrm>
          <a:prstGeom prst="rightArrow">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8618508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514350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03200" y="446504"/>
            <a:ext cx="84836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INTRODUÇÃO</a:t>
            </a:r>
            <a:endParaRPr lang="en-US" b="1">
              <a:solidFill>
                <a:schemeClr val="bg1"/>
              </a:solidFill>
              <a:latin typeface="Yu Gothic" pitchFamily="34" charset="-128"/>
              <a:ea typeface="Yu Gothic" pitchFamily="34" charset="-128"/>
            </a:endParaRPr>
          </a:p>
        </p:txBody>
      </p:sp>
      <p:grpSp>
        <p:nvGrpSpPr>
          <p:cNvPr id="7" name="Group 6"/>
          <p:cNvGrpSpPr/>
          <p:nvPr/>
        </p:nvGrpSpPr>
        <p:grpSpPr>
          <a:xfrm>
            <a:off x="1905222" y="1047750"/>
            <a:ext cx="5790978" cy="3646442"/>
            <a:chOff x="1766981" y="1036565"/>
            <a:chExt cx="5790978" cy="3646442"/>
          </a:xfrm>
        </p:grpSpPr>
        <p:pic>
          <p:nvPicPr>
            <p:cNvPr id="6153" name="Picture 9"/>
            <p:cNvPicPr>
              <a:picLocks noChangeAspect="1" noChangeArrowheads="1"/>
            </p:cNvPicPr>
            <p:nvPr/>
          </p:nvPicPr>
          <p:blipFill>
            <a:blip r:embed="rId2">
              <a:clrChange>
                <a:clrFrom>
                  <a:srgbClr val="FFFFFF"/>
                </a:clrFrom>
                <a:clrTo>
                  <a:srgbClr val="FFFFFF">
                    <a:alpha val="0"/>
                  </a:srgbClr>
                </a:clrTo>
              </a:clrChange>
              <a:duotone>
                <a:prstClr val="black"/>
                <a:schemeClr val="bg1">
                  <a:lumMod val="95000"/>
                  <a:tint val="45000"/>
                  <a:satMod val="400000"/>
                </a:schemeClr>
              </a:duotone>
              <a:extLst>
                <a:ext uri="{BEBA8EAE-BF5A-486C-A8C5-ECC9F3942E4B}">
                  <a14:imgProps xmlns:a14="http://schemas.microsoft.com/office/drawing/2010/main">
                    <a14:imgLayer r:embed="rId3">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766981" y="1036565"/>
              <a:ext cx="1828801" cy="1604772"/>
            </a:xfrm>
            <a:prstGeom prst="rect">
              <a:avLst/>
            </a:prstGeom>
            <a:no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8" name="Picture 4"/>
            <p:cNvPicPr>
              <a:picLocks noChangeAspect="1" noChangeArrowheads="1"/>
            </p:cNvPicPr>
            <p:nvPr/>
          </p:nvPicPr>
          <p:blipFill>
            <a:blip r:embed="rId4">
              <a:clrChange>
                <a:clrFrom>
                  <a:srgbClr val="FFFFFF"/>
                </a:clrFrom>
                <a:clrTo>
                  <a:srgbClr val="FFFFFF">
                    <a:alpha val="0"/>
                  </a:srgbClr>
                </a:clrTo>
              </a:clrChange>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5354733" y="1142300"/>
              <a:ext cx="1714521" cy="1210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0" name="Picture 6"/>
            <p:cNvPicPr>
              <a:picLocks noChangeAspect="1" noChangeArrowheads="1"/>
            </p:cNvPicPr>
            <p:nvPr/>
          </p:nvPicPr>
          <p:blipFill>
            <a:blip r:embed="rId5">
              <a:clrChange>
                <a:clrFrom>
                  <a:srgbClr val="FFFFFF"/>
                </a:clrFrom>
                <a:clrTo>
                  <a:srgbClr val="FFFFFF">
                    <a:alpha val="0"/>
                  </a:srgbClr>
                </a:clrTo>
              </a:clrChange>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3532198" y="1610450"/>
              <a:ext cx="1828800" cy="1407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52" name="Picture 8"/>
            <p:cNvPicPr>
              <a:picLocks noChangeAspect="1" noChangeArrowheads="1"/>
            </p:cNvPicPr>
            <p:nvPr/>
          </p:nvPicPr>
          <p:blipFill>
            <a:blip r:embed="rId6">
              <a:clrChange>
                <a:clrFrom>
                  <a:srgbClr val="FFFFFF"/>
                </a:clrFrom>
                <a:clrTo>
                  <a:srgbClr val="FFFFFF">
                    <a:alpha val="0"/>
                  </a:srgbClr>
                </a:clrTo>
              </a:clrChange>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rot="20526415" flipH="1">
              <a:off x="4419681" y="2850063"/>
              <a:ext cx="2171700" cy="10974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TextBox 15"/>
            <p:cNvSpPr txBox="1"/>
            <p:nvPr/>
          </p:nvSpPr>
          <p:spPr>
            <a:xfrm>
              <a:off x="3743432" y="2162434"/>
              <a:ext cx="1676399" cy="261610"/>
            </a:xfrm>
            <a:prstGeom prst="rect">
              <a:avLst/>
            </a:prstGeom>
            <a:noFill/>
          </p:spPr>
          <p:txBody>
            <a:bodyPr wrap="square" rtlCol="0">
              <a:spAutoFit/>
            </a:bodyPr>
            <a:lstStyle/>
            <a:p>
              <a:r>
                <a:rPr lang="pt-BR" sz="1100" smtClean="0">
                  <a:latin typeface="Jackpot" pitchFamily="66" charset="0"/>
                </a:rPr>
                <a:t>OBJETIVO</a:t>
              </a:r>
            </a:p>
          </p:txBody>
        </p:sp>
        <p:sp>
          <p:nvSpPr>
            <p:cNvPr id="17" name="TextBox 16"/>
            <p:cNvSpPr txBox="1"/>
            <p:nvPr/>
          </p:nvSpPr>
          <p:spPr>
            <a:xfrm rot="20513857">
              <a:off x="5242562" y="2828441"/>
              <a:ext cx="1676399" cy="261610"/>
            </a:xfrm>
            <a:prstGeom prst="rect">
              <a:avLst/>
            </a:prstGeom>
            <a:noFill/>
          </p:spPr>
          <p:txBody>
            <a:bodyPr wrap="square" rtlCol="0">
              <a:spAutoFit/>
            </a:bodyPr>
            <a:lstStyle/>
            <a:p>
              <a:r>
                <a:rPr lang="pt-BR" sz="1100" smtClean="0">
                  <a:solidFill>
                    <a:srgbClr val="00B050"/>
                  </a:solidFill>
                  <a:latin typeface="Jackpot" pitchFamily="66" charset="0"/>
                </a:rPr>
                <a:t>CICLO</a:t>
              </a:r>
            </a:p>
          </p:txBody>
        </p:sp>
        <p:sp>
          <p:nvSpPr>
            <p:cNvPr id="18" name="TextBox 17"/>
            <p:cNvSpPr txBox="1"/>
            <p:nvPr/>
          </p:nvSpPr>
          <p:spPr>
            <a:xfrm rot="20513857">
              <a:off x="5104553" y="3201295"/>
              <a:ext cx="1676399" cy="261610"/>
            </a:xfrm>
            <a:prstGeom prst="rect">
              <a:avLst/>
            </a:prstGeom>
            <a:noFill/>
          </p:spPr>
          <p:txBody>
            <a:bodyPr wrap="square" rtlCol="0">
              <a:spAutoFit/>
            </a:bodyPr>
            <a:lstStyle/>
            <a:p>
              <a:r>
                <a:rPr lang="pt-BR" sz="1100" smtClean="0">
                  <a:solidFill>
                    <a:srgbClr val="00B050"/>
                  </a:solidFill>
                  <a:latin typeface="Jackpot" pitchFamily="66" charset="0"/>
                </a:rPr>
                <a:t>ANALITICO</a:t>
              </a:r>
            </a:p>
          </p:txBody>
        </p:sp>
        <p:sp>
          <p:nvSpPr>
            <p:cNvPr id="19" name="TextBox 18"/>
            <p:cNvSpPr txBox="1"/>
            <p:nvPr/>
          </p:nvSpPr>
          <p:spPr>
            <a:xfrm rot="866841">
              <a:off x="5696683" y="1574017"/>
              <a:ext cx="1676399" cy="261610"/>
            </a:xfrm>
            <a:prstGeom prst="rect">
              <a:avLst/>
            </a:prstGeom>
            <a:noFill/>
          </p:spPr>
          <p:txBody>
            <a:bodyPr wrap="square" rtlCol="0">
              <a:spAutoFit/>
            </a:bodyPr>
            <a:lstStyle/>
            <a:p>
              <a:r>
                <a:rPr lang="pt-BR" sz="1100" smtClean="0">
                  <a:solidFill>
                    <a:srgbClr val="C00000"/>
                  </a:solidFill>
                  <a:latin typeface="Jackpot" pitchFamily="66" charset="0"/>
                </a:rPr>
                <a:t>FONTE DO</a:t>
              </a:r>
            </a:p>
          </p:txBody>
        </p:sp>
        <p:sp>
          <p:nvSpPr>
            <p:cNvPr id="20" name="TextBox 19"/>
            <p:cNvSpPr txBox="1"/>
            <p:nvPr/>
          </p:nvSpPr>
          <p:spPr>
            <a:xfrm rot="866841">
              <a:off x="5881560" y="1885955"/>
              <a:ext cx="1676399" cy="261610"/>
            </a:xfrm>
            <a:prstGeom prst="rect">
              <a:avLst/>
            </a:prstGeom>
            <a:noFill/>
          </p:spPr>
          <p:txBody>
            <a:bodyPr wrap="square" rtlCol="0">
              <a:spAutoFit/>
            </a:bodyPr>
            <a:lstStyle/>
            <a:p>
              <a:r>
                <a:rPr lang="pt-BR" sz="1100" smtClean="0">
                  <a:solidFill>
                    <a:srgbClr val="C00000"/>
                  </a:solidFill>
                  <a:latin typeface="Jackpot" pitchFamily="66" charset="0"/>
                </a:rPr>
                <a:t>DADO</a:t>
              </a:r>
            </a:p>
          </p:txBody>
        </p:sp>
        <p:sp>
          <p:nvSpPr>
            <p:cNvPr id="21" name="TextBox 20"/>
            <p:cNvSpPr txBox="1"/>
            <p:nvPr/>
          </p:nvSpPr>
          <p:spPr>
            <a:xfrm rot="21179489">
              <a:off x="1794948" y="1457602"/>
              <a:ext cx="1676399" cy="579646"/>
            </a:xfrm>
            <a:prstGeom prst="rect">
              <a:avLst/>
            </a:prstGeom>
            <a:noFill/>
          </p:spPr>
          <p:txBody>
            <a:bodyPr wrap="square" rtlCol="0">
              <a:spAutoFit/>
            </a:bodyPr>
            <a:lstStyle/>
            <a:p>
              <a:pPr algn="ctr">
                <a:lnSpc>
                  <a:spcPts val="1900"/>
                </a:lnSpc>
              </a:pPr>
              <a:r>
                <a:rPr lang="pt-BR" sz="1100" smtClean="0">
                  <a:solidFill>
                    <a:srgbClr val="0070C0"/>
                  </a:solidFill>
                  <a:latin typeface="Jackpot" pitchFamily="66" charset="0"/>
                </a:rPr>
                <a:t>TIPO</a:t>
              </a:r>
            </a:p>
            <a:p>
              <a:pPr algn="ctr">
                <a:lnSpc>
                  <a:spcPts val="1900"/>
                </a:lnSpc>
              </a:pPr>
              <a:r>
                <a:rPr lang="pt-BR" sz="1100" smtClean="0">
                  <a:solidFill>
                    <a:srgbClr val="0070C0"/>
                  </a:solidFill>
                  <a:latin typeface="Jackpot" pitchFamily="66" charset="0"/>
                </a:rPr>
                <a:t>DE DADO</a:t>
              </a:r>
            </a:p>
          </p:txBody>
        </p:sp>
        <p:grpSp>
          <p:nvGrpSpPr>
            <p:cNvPr id="6" name="Group 5"/>
            <p:cNvGrpSpPr/>
            <p:nvPr/>
          </p:nvGrpSpPr>
          <p:grpSpPr>
            <a:xfrm>
              <a:off x="1905000" y="2693335"/>
              <a:ext cx="2330295" cy="1989672"/>
              <a:chOff x="1265487" y="2410878"/>
              <a:chExt cx="2330295" cy="1989672"/>
            </a:xfrm>
          </p:grpSpPr>
          <p:pic>
            <p:nvPicPr>
              <p:cNvPr id="6151" name="Picture 7"/>
              <p:cNvPicPr>
                <a:picLocks noChangeAspect="1" noChangeArrowheads="1"/>
              </p:cNvPicPr>
              <p:nvPr/>
            </p:nvPicPr>
            <p:blipFill>
              <a:blip r:embed="rId7">
                <a:clrChange>
                  <a:clrFrom>
                    <a:srgbClr val="FFFFFF"/>
                  </a:clrFrom>
                  <a:clrTo>
                    <a:srgbClr val="FFFFFF">
                      <a:alpha val="0"/>
                    </a:srgbClr>
                  </a:clrTo>
                </a:clrChange>
                <a:duotone>
                  <a:prstClr val="black"/>
                  <a:schemeClr val="bg1">
                    <a:lumMod val="95000"/>
                    <a:tint val="45000"/>
                    <a:satMod val="400000"/>
                  </a:schemeClr>
                </a:duotone>
                <a:extLst>
                  <a:ext uri="{28A0092B-C50C-407E-A947-70E740481C1C}">
                    <a14:useLocalDpi xmlns:a14="http://schemas.microsoft.com/office/drawing/2010/main" val="0"/>
                  </a:ext>
                </a:extLst>
              </a:blip>
              <a:srcRect/>
              <a:stretch>
                <a:fillRect/>
              </a:stretch>
            </p:blipFill>
            <p:spPr bwMode="auto">
              <a:xfrm>
                <a:off x="1265487" y="2410878"/>
                <a:ext cx="2330295" cy="1989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rot="21215807">
                <a:off x="1743242" y="3080142"/>
                <a:ext cx="1676399" cy="261610"/>
              </a:xfrm>
              <a:prstGeom prst="rect">
                <a:avLst/>
              </a:prstGeom>
              <a:noFill/>
            </p:spPr>
            <p:txBody>
              <a:bodyPr wrap="square" rtlCol="0">
                <a:spAutoFit/>
              </a:bodyPr>
              <a:lstStyle/>
              <a:p>
                <a:r>
                  <a:rPr lang="pt-BR" sz="1100" smtClean="0">
                    <a:solidFill>
                      <a:schemeClr val="accent6">
                        <a:lumMod val="75000"/>
                      </a:schemeClr>
                    </a:solidFill>
                    <a:latin typeface="Jackpot" pitchFamily="66" charset="0"/>
                  </a:rPr>
                  <a:t>CONTEXTO</a:t>
                </a:r>
              </a:p>
            </p:txBody>
          </p:sp>
          <p:sp>
            <p:nvSpPr>
              <p:cNvPr id="22" name="TextBox 21"/>
              <p:cNvSpPr txBox="1"/>
              <p:nvPr/>
            </p:nvSpPr>
            <p:spPr>
              <a:xfrm rot="21215807">
                <a:off x="1730542" y="3391363"/>
                <a:ext cx="1676399" cy="261610"/>
              </a:xfrm>
              <a:prstGeom prst="rect">
                <a:avLst/>
              </a:prstGeom>
              <a:noFill/>
            </p:spPr>
            <p:txBody>
              <a:bodyPr wrap="square" rtlCol="0">
                <a:spAutoFit/>
              </a:bodyPr>
              <a:lstStyle/>
              <a:p>
                <a:r>
                  <a:rPr lang="pt-BR" sz="1100" smtClean="0">
                    <a:solidFill>
                      <a:schemeClr val="accent6">
                        <a:lumMod val="75000"/>
                      </a:schemeClr>
                    </a:solidFill>
                    <a:latin typeface="Jackpot" pitchFamily="66" charset="0"/>
                  </a:rPr>
                  <a:t>DE NEGOCIO</a:t>
                </a:r>
              </a:p>
            </p:txBody>
          </p:sp>
        </p:grpSp>
      </p:grpSp>
    </p:spTree>
    <p:extLst>
      <p:ext uri="{BB962C8B-B14F-4D97-AF65-F5344CB8AC3E}">
        <p14:creationId xmlns:p14="http://schemas.microsoft.com/office/powerpoint/2010/main" val="142670605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514350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03200" y="446504"/>
            <a:ext cx="84836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AVISO</a:t>
            </a:r>
            <a:endParaRPr lang="en-US" b="1">
              <a:solidFill>
                <a:schemeClr val="bg1"/>
              </a:solidFill>
              <a:latin typeface="Yu Gothic" pitchFamily="34" charset="-128"/>
              <a:ea typeface="Yu Gothic" pitchFamily="34" charset="-128"/>
            </a:endParaRPr>
          </a:p>
        </p:txBody>
      </p:sp>
      <p:sp>
        <p:nvSpPr>
          <p:cNvPr id="2" name="Rectangle 1"/>
          <p:cNvSpPr/>
          <p:nvPr/>
        </p:nvSpPr>
        <p:spPr>
          <a:xfrm>
            <a:off x="1435100" y="1581150"/>
            <a:ext cx="6019800" cy="2308324"/>
          </a:xfrm>
          <a:prstGeom prst="rect">
            <a:avLst/>
          </a:prstGeom>
        </p:spPr>
        <p:txBody>
          <a:bodyPr wrap="square">
            <a:spAutoFit/>
          </a:bodyPr>
          <a:lstStyle/>
          <a:p>
            <a:r>
              <a:rPr lang="en-US" sz="1200" smtClean="0">
                <a:latin typeface="Yu Gothic" pitchFamily="34" charset="-128"/>
                <a:ea typeface="Yu Gothic" pitchFamily="34" charset="-128"/>
              </a:rPr>
              <a:t>Como você percorrerá sozinho estes slides, incluí um pouco mais de texto, na esperança de não deixar te deixar na mão. Esta </a:t>
            </a:r>
            <a:r>
              <a:rPr lang="en-US" sz="1200" b="1" smtClean="0">
                <a:solidFill>
                  <a:srgbClr val="FF0000"/>
                </a:solidFill>
                <a:latin typeface="Yu Gothic" pitchFamily="34" charset="-128"/>
                <a:ea typeface="Yu Gothic" pitchFamily="34" charset="-128"/>
              </a:rPr>
              <a:t>não é</a:t>
            </a:r>
            <a:r>
              <a:rPr lang="en-US" sz="1200" smtClean="0">
                <a:latin typeface="Yu Gothic" pitchFamily="34" charset="-128"/>
                <a:ea typeface="Yu Gothic" pitchFamily="34" charset="-128"/>
              </a:rPr>
              <a:t> uma apresentação executiva! Mas também não é um e-book! É uma apresentação ilustrada do contexto geral do negócio, ou seja, tudo que você deveria saber e pensar para fazer a extração e entregar um resultado com qualidade nos dados.</a:t>
            </a:r>
          </a:p>
          <a:p>
            <a:endParaRPr lang="pt-BR" sz="1200">
              <a:latin typeface="Yu Gothic" pitchFamily="34" charset="-128"/>
              <a:ea typeface="Yu Gothic" pitchFamily="34" charset="-128"/>
            </a:endParaRPr>
          </a:p>
          <a:p>
            <a:r>
              <a:rPr lang="pt-BR" sz="1200" smtClean="0">
                <a:latin typeface="Yu Gothic" pitchFamily="34" charset="-128"/>
                <a:ea typeface="Yu Gothic" pitchFamily="34" charset="-128"/>
              </a:rPr>
              <a:t>Não tem código </a:t>
            </a:r>
            <a:r>
              <a:rPr lang="pt-BR" sz="1200">
                <a:latin typeface="Yu Gothic" pitchFamily="34" charset="-128"/>
                <a:ea typeface="Yu Gothic" pitchFamily="34" charset="-128"/>
              </a:rPr>
              <a:t>–</a:t>
            </a:r>
            <a:r>
              <a:rPr lang="pt-BR" sz="1200" smtClean="0">
                <a:latin typeface="Yu Gothic" pitchFamily="34" charset="-128"/>
                <a:ea typeface="Yu Gothic" pitchFamily="34" charset="-128"/>
              </a:rPr>
              <a:t> isso está no Git Hub! – , não tem números...nada disso. É mais para você entender o que é o atletismo, Olimpíadas, as etapas de um ciclo analítico (deste caso específico), a fonte dos dados (Wikipedia) e o tipo de dado sendo trabalhado, as tecnologias usadas e a estratégia de extração, para que enfim você possa </a:t>
            </a:r>
            <a:r>
              <a:rPr lang="pt-BR" sz="1200" smtClean="0">
                <a:latin typeface="Yu Gothic" pitchFamily="34" charset="-128"/>
                <a:ea typeface="Yu Gothic" pitchFamily="34" charset="-128"/>
              </a:rPr>
              <a:t>desenhar o </a:t>
            </a:r>
            <a:r>
              <a:rPr lang="pt-BR" sz="1200" smtClean="0">
                <a:latin typeface="Yu Gothic" pitchFamily="34" charset="-128"/>
                <a:ea typeface="Yu Gothic" pitchFamily="34" charset="-128"/>
              </a:rPr>
              <a:t>fluxo final de trabalho (entendendo o processo “de cima”) e então executá-lo.</a:t>
            </a:r>
            <a:endParaRPr lang="en-US" sz="1200">
              <a:latin typeface="Yu Gothic" pitchFamily="34" charset="-128"/>
              <a:ea typeface="Yu Gothic" pitchFamily="34" charset="-128"/>
            </a:endParaRPr>
          </a:p>
        </p:txBody>
      </p:sp>
    </p:spTree>
    <p:extLst>
      <p:ext uri="{BB962C8B-B14F-4D97-AF65-F5344CB8AC3E}">
        <p14:creationId xmlns:p14="http://schemas.microsoft.com/office/powerpoint/2010/main" val="373570505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Rectangle 12"/>
          <p:cNvSpPr/>
          <p:nvPr/>
        </p:nvSpPr>
        <p:spPr>
          <a:xfrm>
            <a:off x="0" y="0"/>
            <a:ext cx="9144000" cy="5143500"/>
          </a:xfrm>
          <a:prstGeom prst="rect">
            <a:avLst/>
          </a:prstGeom>
          <a:solidFill>
            <a:schemeClr val="bg1">
              <a:lumMod val="85000"/>
            </a:schemeClr>
          </a:solidFill>
          <a:ln>
            <a:solidFill>
              <a:schemeClr val="tx1">
                <a:lumMod val="50000"/>
                <a:lumOff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TextBox 26"/>
          <p:cNvSpPr txBox="1"/>
          <p:nvPr/>
        </p:nvSpPr>
        <p:spPr>
          <a:xfrm>
            <a:off x="203200" y="446504"/>
            <a:ext cx="84836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AVISO</a:t>
            </a:r>
            <a:endParaRPr lang="en-US" b="1">
              <a:solidFill>
                <a:schemeClr val="bg1"/>
              </a:solidFill>
              <a:latin typeface="Yu Gothic" pitchFamily="34" charset="-128"/>
              <a:ea typeface="Yu Gothic" pitchFamily="34" charset="-128"/>
            </a:endParaRPr>
          </a:p>
        </p:txBody>
      </p:sp>
      <p:sp>
        <p:nvSpPr>
          <p:cNvPr id="2" name="Rectangle 1"/>
          <p:cNvSpPr/>
          <p:nvPr/>
        </p:nvSpPr>
        <p:spPr>
          <a:xfrm>
            <a:off x="609600" y="991960"/>
            <a:ext cx="7848600" cy="1200329"/>
          </a:xfrm>
          <a:prstGeom prst="rect">
            <a:avLst/>
          </a:prstGeom>
        </p:spPr>
        <p:txBody>
          <a:bodyPr wrap="square">
            <a:spAutoFit/>
          </a:bodyPr>
          <a:lstStyle/>
          <a:p>
            <a:r>
              <a:rPr lang="en-US" sz="1200" smtClean="0">
                <a:latin typeface="Yu Gothic" pitchFamily="34" charset="-128"/>
                <a:ea typeface="Yu Gothic" pitchFamily="34" charset="-128"/>
              </a:rPr>
              <a:t>É </a:t>
            </a:r>
            <a:r>
              <a:rPr lang="en-US" sz="1200" smtClean="0">
                <a:latin typeface="Yu Gothic" pitchFamily="34" charset="-128"/>
                <a:ea typeface="Yu Gothic" pitchFamily="34" charset="-128"/>
              </a:rPr>
              <a:t>possível que existam problemas em se aplicar webscraping para obtenção de dados de alguns sites da internet. Cada site aplica uma polícita de direitos específica, que deve ser observada e respeitada. </a:t>
            </a:r>
          </a:p>
          <a:p>
            <a:endParaRPr lang="en-US" sz="1200">
              <a:latin typeface="Yu Gothic" pitchFamily="34" charset="-128"/>
              <a:ea typeface="Yu Gothic" pitchFamily="34" charset="-128"/>
            </a:endParaRPr>
          </a:p>
          <a:p>
            <a:r>
              <a:rPr lang="en-US" sz="1200" smtClean="0">
                <a:latin typeface="Yu Gothic" pitchFamily="34" charset="-128"/>
                <a:ea typeface="Yu Gothic" pitchFamily="34" charset="-128"/>
              </a:rPr>
              <a:t>A obtenção de dados a partir da Wikipedia é permitida, e você pode dar uma olhada na </a:t>
            </a:r>
            <a:r>
              <a:rPr lang="en-US" sz="1200" u="sng">
                <a:latin typeface="Yu Gothic" pitchFamily="34" charset="-128"/>
                <a:ea typeface="Yu Gothic" pitchFamily="34" charset="-128"/>
                <a:hlinkClick r:id="rId2"/>
              </a:rPr>
              <a:t>documentação</a:t>
            </a:r>
            <a:r>
              <a:rPr lang="en-US" sz="1200" smtClean="0">
                <a:latin typeface="Yu Gothic" pitchFamily="34" charset="-128"/>
                <a:ea typeface="Yu Gothic" pitchFamily="34" charset="-128"/>
              </a:rPr>
              <a:t>. Não estou, de forma alguma, incentivando o webscraping indiscriminadamente, o foco é na demonstração da técnica e como podemos aproveitar as fontes que permitem a sua aplicação. </a:t>
            </a:r>
            <a:r>
              <a:rPr lang="en-US" sz="1200">
                <a:latin typeface="Yu Gothic" pitchFamily="34" charset="-128"/>
                <a:ea typeface="Yu Gothic" pitchFamily="34" charset="-128"/>
              </a:rPr>
              <a:t> </a:t>
            </a:r>
          </a:p>
        </p:txBody>
      </p:sp>
    </p:spTree>
    <p:extLst>
      <p:ext uri="{BB962C8B-B14F-4D97-AF65-F5344CB8AC3E}">
        <p14:creationId xmlns:p14="http://schemas.microsoft.com/office/powerpoint/2010/main" val="3075656749"/>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p:cNvSpPr txBox="1"/>
          <p:nvPr/>
        </p:nvSpPr>
        <p:spPr>
          <a:xfrm>
            <a:off x="58301" y="4857750"/>
            <a:ext cx="9052292" cy="200055"/>
          </a:xfrm>
          <a:prstGeom prst="rect">
            <a:avLst/>
          </a:prstGeom>
          <a:noFill/>
        </p:spPr>
        <p:txBody>
          <a:bodyPr wrap="square" rtlCol="0">
            <a:spAutoFit/>
          </a:bodyPr>
          <a:lstStyle/>
          <a:p>
            <a:pPr algn="r"/>
            <a:r>
              <a:rPr lang="pt-BR" sz="700" b="1" smtClean="0">
                <a:latin typeface="Yu Gothic" pitchFamily="34" charset="-128"/>
                <a:ea typeface="Yu Gothic" pitchFamily="34" charset="-128"/>
              </a:rPr>
              <a:t>DADOSLIVRES.BLOG</a:t>
            </a:r>
            <a:endParaRPr lang="en-US" sz="700" b="1">
              <a:latin typeface="Yu Gothic" pitchFamily="34" charset="-128"/>
              <a:ea typeface="Yu Gothic" pitchFamily="34" charset="-128"/>
            </a:endParaRPr>
          </a:p>
        </p:txBody>
      </p:sp>
      <p:sp>
        <p:nvSpPr>
          <p:cNvPr id="5" name="AutoShape 2" descr="Github Icon - Free Transparent PNG Clipart Images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Github Icon - Free Transparent PNG Clipart Images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106" name="TextBox 105"/>
          <p:cNvSpPr txBox="1"/>
          <p:nvPr/>
        </p:nvSpPr>
        <p:spPr>
          <a:xfrm>
            <a:off x="0" y="0"/>
            <a:ext cx="91440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OBJETIVO</a:t>
            </a:r>
            <a:endParaRPr lang="en-US" b="1">
              <a:solidFill>
                <a:schemeClr val="bg1"/>
              </a:solidFill>
              <a:latin typeface="Yu Gothic" pitchFamily="34" charset="-128"/>
              <a:ea typeface="Yu Gothic" pitchFamily="34" charset="-128"/>
            </a:endParaRPr>
          </a:p>
        </p:txBody>
      </p:sp>
      <p:cxnSp>
        <p:nvCxnSpPr>
          <p:cNvPr id="135" name="Straight Connector 134"/>
          <p:cNvCxnSpPr/>
          <p:nvPr/>
        </p:nvCxnSpPr>
        <p:spPr>
          <a:xfrm>
            <a:off x="86061" y="5049882"/>
            <a:ext cx="890553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58301" y="438150"/>
            <a:ext cx="9025792" cy="7620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00" smtClean="0">
                <a:solidFill>
                  <a:schemeClr val="tx1"/>
                </a:solidFill>
                <a:latin typeface="Yu Gothic" pitchFamily="34" charset="-128"/>
                <a:ea typeface="Yu Gothic" pitchFamily="34" charset="-128"/>
              </a:rPr>
              <a:t>O objetivo inicial era apenas extrair os dados das tabelas da Wikipedia para ilustrar um post no meu blog </a:t>
            </a:r>
            <a:r>
              <a:rPr lang="pt-BR" sz="800" b="1" smtClean="0">
                <a:solidFill>
                  <a:schemeClr val="tx1"/>
                </a:solidFill>
                <a:latin typeface="Yu Gothic" pitchFamily="34" charset="-128"/>
                <a:ea typeface="Yu Gothic" pitchFamily="34" charset="-128"/>
              </a:rPr>
              <a:t>dadoslivres.blog</a:t>
            </a:r>
            <a:r>
              <a:rPr lang="pt-BR" sz="800" smtClean="0">
                <a:solidFill>
                  <a:schemeClr val="tx1"/>
                </a:solidFill>
                <a:latin typeface="Yu Gothic" pitchFamily="34" charset="-128"/>
                <a:ea typeface="Yu Gothic" pitchFamily="34" charset="-128"/>
              </a:rPr>
              <a:t>. Contudo, essa simples extração acabou se revelando muito mais complexa do que parecia, desdobrando-se numa jornada completa de dados, da extração ao storytelling. Percebi que podería estar </a:t>
            </a:r>
            <a:r>
              <a:rPr lang="pt-BR" sz="800">
                <a:solidFill>
                  <a:schemeClr val="tx1"/>
                </a:solidFill>
                <a:latin typeface="Yu Gothic" pitchFamily="34" charset="-128"/>
                <a:ea typeface="Yu Gothic" pitchFamily="34" charset="-128"/>
              </a:rPr>
              <a:t>construindo uma base profissional sobre o atletismo olímpico, e as informações geradas poderiam alimentar transmissões de eventos na </a:t>
            </a:r>
            <a:r>
              <a:rPr lang="pt-BR" sz="800" smtClean="0">
                <a:solidFill>
                  <a:schemeClr val="tx1"/>
                </a:solidFill>
                <a:latin typeface="Yu Gothic" pitchFamily="34" charset="-128"/>
                <a:ea typeface="Yu Gothic" pitchFamily="34" charset="-128"/>
              </a:rPr>
              <a:t>televisão, por exemplo. As formas de se visualizar estes dados também poderiam se encaixar em quaisquer conteúdos digitais: além das TVs, infográficos, publicações jornalísticas e científicas, perfis de redes sociais voltadas para o esporte e muito mais. As possibilidades realmente são muitas. Foi aí que eu resolvi detalhar todos esses passos. Esta é a primeira parte.</a:t>
            </a:r>
            <a:endParaRPr lang="en-US" sz="800">
              <a:solidFill>
                <a:schemeClr val="tx1"/>
              </a:solidFill>
              <a:latin typeface="Yu Gothic" pitchFamily="34" charset="-128"/>
              <a:ea typeface="Yu Gothic" pitchFamily="34" charset="-128"/>
            </a:endParaRPr>
          </a:p>
        </p:txBody>
      </p:sp>
      <p:pic>
        <p:nvPicPr>
          <p:cNvPr id="12296"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14534" y="1413158"/>
            <a:ext cx="1524000" cy="1659382"/>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204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0" y="3318157"/>
            <a:ext cx="1524000" cy="1539592"/>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2048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800600" y="1413158"/>
            <a:ext cx="1524000" cy="1542525"/>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20484"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1" y="1413158"/>
            <a:ext cx="1113264" cy="111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5"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505199" y="1413158"/>
            <a:ext cx="1109813" cy="11132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486"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314535" y="4380025"/>
            <a:ext cx="1524000" cy="477724"/>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20487" name="Picture 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14534" y="3439475"/>
            <a:ext cx="1524001" cy="555726"/>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pic>
        <p:nvPicPr>
          <p:cNvPr id="19" name="Picture 18"/>
          <p:cNvPicPr>
            <a:picLocks noChangeAspect="1"/>
          </p:cNvPicPr>
          <p:nvPr/>
        </p:nvPicPr>
        <p:blipFill>
          <a:blip r:embed="rId9"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7891398" y="3131950"/>
            <a:ext cx="307525" cy="307525"/>
          </a:xfrm>
          <a:prstGeom prst="rect">
            <a:avLst/>
          </a:prstGeom>
        </p:spPr>
      </p:pic>
      <p:pic>
        <p:nvPicPr>
          <p:cNvPr id="21" name="Picture 29" descr="Social media, gradient, media, blog, blogspot, blogger, circle icon - Free  download"/>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7891398" y="2565190"/>
            <a:ext cx="306660" cy="306660"/>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GitHub Logo and symbol, meaning, history, PNG, brand"/>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693757" y="3617963"/>
            <a:ext cx="701941" cy="39484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7678997" y="4242437"/>
            <a:ext cx="731459" cy="275175"/>
          </a:xfrm>
          <a:prstGeom prst="rect">
            <a:avLst/>
          </a:prstGeom>
        </p:spPr>
      </p:pic>
      <p:sp>
        <p:nvSpPr>
          <p:cNvPr id="24" name="Rectangle 23"/>
          <p:cNvSpPr/>
          <p:nvPr/>
        </p:nvSpPr>
        <p:spPr>
          <a:xfrm>
            <a:off x="7162800" y="1413157"/>
            <a:ext cx="1763857" cy="1066801"/>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00" smtClean="0">
                <a:solidFill>
                  <a:schemeClr val="tx1"/>
                </a:solidFill>
                <a:latin typeface="Yu Gothic" pitchFamily="34" charset="-128"/>
                <a:ea typeface="Yu Gothic" pitchFamily="34" charset="-128"/>
              </a:rPr>
              <a:t>Uma vez </a:t>
            </a:r>
            <a:r>
              <a:rPr lang="pt-BR" sz="800" smtClean="0">
                <a:solidFill>
                  <a:schemeClr val="tx1"/>
                </a:solidFill>
                <a:latin typeface="Yu Gothic" pitchFamily="34" charset="-128"/>
                <a:ea typeface="Yu Gothic" pitchFamily="34" charset="-128"/>
              </a:rPr>
              <a:t>finalizados, </a:t>
            </a:r>
            <a:r>
              <a:rPr lang="pt-BR" sz="800" smtClean="0">
                <a:solidFill>
                  <a:schemeClr val="tx1"/>
                </a:solidFill>
                <a:latin typeface="Yu Gothic" pitchFamily="34" charset="-128"/>
                <a:ea typeface="Yu Gothic" pitchFamily="34" charset="-128"/>
              </a:rPr>
              <a:t>os posts podem ser compartilhados nas principais redes profissionais e seus produtos intermediários também nos respectivos canais (código no Github, base no Kaggle, os painéis no Tableau Public...)</a:t>
            </a:r>
            <a:endParaRPr lang="en-US" sz="800">
              <a:solidFill>
                <a:schemeClr val="tx1"/>
              </a:solidFill>
              <a:latin typeface="Yu Gothic" pitchFamily="34" charset="-128"/>
              <a:ea typeface="Yu Gothic" pitchFamily="34" charset="-128"/>
            </a:endParaRPr>
          </a:p>
        </p:txBody>
      </p:sp>
      <p:sp>
        <p:nvSpPr>
          <p:cNvPr id="25" name="Rectangle 24"/>
          <p:cNvSpPr/>
          <p:nvPr/>
        </p:nvSpPr>
        <p:spPr>
          <a:xfrm>
            <a:off x="3505199" y="2606059"/>
            <a:ext cx="1109813" cy="163637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00">
                <a:solidFill>
                  <a:schemeClr val="tx1"/>
                </a:solidFill>
                <a:latin typeface="Yu Gothic" pitchFamily="34" charset="-128"/>
                <a:ea typeface="Yu Gothic" pitchFamily="34" charset="-128"/>
              </a:rPr>
              <a:t>Para detalhar o que são e o como funciona a interpretação dos gráficos utilizados no post principal, acabei escrevendo também uma </a:t>
            </a:r>
            <a:r>
              <a:rPr lang="pt-BR" sz="800" smtClean="0">
                <a:solidFill>
                  <a:schemeClr val="tx1"/>
                </a:solidFill>
                <a:latin typeface="Yu Gothic" pitchFamily="34" charset="-128"/>
                <a:ea typeface="Yu Gothic" pitchFamily="34" charset="-128"/>
              </a:rPr>
              <a:t>publicação (a ser publicada) </a:t>
            </a:r>
            <a:r>
              <a:rPr lang="pt-BR" sz="800">
                <a:solidFill>
                  <a:schemeClr val="tx1"/>
                </a:solidFill>
                <a:latin typeface="Yu Gothic" pitchFamily="34" charset="-128"/>
                <a:ea typeface="Yu Gothic" pitchFamily="34" charset="-128"/>
              </a:rPr>
              <a:t>com o aprofundamento técnico sobre os box plots.</a:t>
            </a:r>
            <a:endParaRPr lang="en-US" sz="800">
              <a:solidFill>
                <a:schemeClr val="tx1"/>
              </a:solidFill>
              <a:latin typeface="Yu Gothic" pitchFamily="34" charset="-128"/>
              <a:ea typeface="Yu Gothic" pitchFamily="34" charset="-128"/>
            </a:endParaRPr>
          </a:p>
        </p:txBody>
      </p:sp>
      <p:sp>
        <p:nvSpPr>
          <p:cNvPr id="26" name="Rectangle 25"/>
          <p:cNvSpPr/>
          <p:nvPr/>
        </p:nvSpPr>
        <p:spPr>
          <a:xfrm>
            <a:off x="61752" y="2606060"/>
            <a:ext cx="1109813" cy="1773965"/>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00" smtClean="0">
                <a:solidFill>
                  <a:schemeClr val="tx1"/>
                </a:solidFill>
                <a:latin typeface="Yu Gothic" pitchFamily="34" charset="-128"/>
                <a:ea typeface="Yu Gothic" pitchFamily="34" charset="-128"/>
              </a:rPr>
              <a:t>É possível contar toda a história do atletismo olímpico desde 1896 num único gráfico?</a:t>
            </a:r>
          </a:p>
          <a:p>
            <a:endParaRPr lang="pt-BR" sz="800">
              <a:solidFill>
                <a:schemeClr val="tx1"/>
              </a:solidFill>
              <a:latin typeface="Yu Gothic" pitchFamily="34" charset="-128"/>
              <a:ea typeface="Yu Gothic" pitchFamily="34" charset="-128"/>
            </a:endParaRPr>
          </a:p>
          <a:p>
            <a:r>
              <a:rPr lang="pt-BR" sz="800" smtClean="0">
                <a:solidFill>
                  <a:schemeClr val="tx1"/>
                </a:solidFill>
                <a:latin typeface="Yu Gothic" pitchFamily="34" charset="-128"/>
                <a:ea typeface="Yu Gothic" pitchFamily="34" charset="-128"/>
              </a:rPr>
              <a:t>Este post explora os potenciais dos gráficos box plot para contar histórias com dados e o que podemos extrair a partir deles.</a:t>
            </a:r>
            <a:endParaRPr lang="en-US" sz="800">
              <a:solidFill>
                <a:schemeClr val="tx1"/>
              </a:solidFill>
              <a:latin typeface="Yu Gothic" pitchFamily="34" charset="-128"/>
              <a:ea typeface="Yu Gothic" pitchFamily="34" charset="-128"/>
            </a:endParaRPr>
          </a:p>
        </p:txBody>
      </p:sp>
      <p:grpSp>
        <p:nvGrpSpPr>
          <p:cNvPr id="8" name="Group 7"/>
          <p:cNvGrpSpPr/>
          <p:nvPr/>
        </p:nvGrpSpPr>
        <p:grpSpPr>
          <a:xfrm>
            <a:off x="3200400" y="1352550"/>
            <a:ext cx="3581400" cy="3505199"/>
            <a:chOff x="3200400" y="1123949"/>
            <a:chExt cx="3581400" cy="3733801"/>
          </a:xfrm>
        </p:grpSpPr>
        <p:cxnSp>
          <p:nvCxnSpPr>
            <p:cNvPr id="7" name="Straight Connector 6"/>
            <p:cNvCxnSpPr/>
            <p:nvPr/>
          </p:nvCxnSpPr>
          <p:spPr>
            <a:xfrm>
              <a:off x="3200400" y="1123950"/>
              <a:ext cx="0" cy="37338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cxnSp>
          <p:nvCxnSpPr>
            <p:cNvPr id="29" name="Straight Connector 28"/>
            <p:cNvCxnSpPr/>
            <p:nvPr/>
          </p:nvCxnSpPr>
          <p:spPr>
            <a:xfrm>
              <a:off x="6781800" y="1123949"/>
              <a:ext cx="0" cy="3733800"/>
            </a:xfrm>
            <a:prstGeom prst="line">
              <a:avLst/>
            </a:prstGeom>
            <a:ln>
              <a:solidFill>
                <a:schemeClr val="bg1">
                  <a:lumMod val="75000"/>
                </a:schemeClr>
              </a:solidFill>
              <a:prstDash val="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9101291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p:cNvSpPr txBox="1"/>
          <p:nvPr/>
        </p:nvSpPr>
        <p:spPr>
          <a:xfrm>
            <a:off x="58301" y="4857750"/>
            <a:ext cx="9052292" cy="200055"/>
          </a:xfrm>
          <a:prstGeom prst="rect">
            <a:avLst/>
          </a:prstGeom>
          <a:noFill/>
        </p:spPr>
        <p:txBody>
          <a:bodyPr wrap="square" rtlCol="0">
            <a:spAutoFit/>
          </a:bodyPr>
          <a:lstStyle/>
          <a:p>
            <a:pPr algn="r"/>
            <a:r>
              <a:rPr lang="pt-BR" sz="700" b="1" smtClean="0">
                <a:latin typeface="Yu Gothic" pitchFamily="34" charset="-128"/>
                <a:ea typeface="Yu Gothic" pitchFamily="34" charset="-128"/>
              </a:rPr>
              <a:t>DADOSLIVRES.BLOG</a:t>
            </a:r>
            <a:endParaRPr lang="en-US" sz="700" b="1">
              <a:latin typeface="Yu Gothic" pitchFamily="34" charset="-128"/>
              <a:ea typeface="Yu Gothic" pitchFamily="34" charset="-128"/>
            </a:endParaRPr>
          </a:p>
        </p:txBody>
      </p:sp>
      <p:pic>
        <p:nvPicPr>
          <p:cNvPr id="150" name="Picture 149"/>
          <p:cNvPicPr>
            <a:picLocks noChangeAspect="1"/>
          </p:cNvPicPr>
          <p:nvPr/>
        </p:nvPicPr>
        <p:blipFill rotWithShape="1">
          <a:blip r:embed="rId2">
            <a:extLst>
              <a:ext uri="{28A0092B-C50C-407E-A947-70E740481C1C}">
                <a14:useLocalDpi xmlns:a14="http://schemas.microsoft.com/office/drawing/2010/main" val="0"/>
              </a:ext>
            </a:extLst>
          </a:blip>
          <a:srcRect l="2377" t="30692" r="3193" b="34654"/>
          <a:stretch/>
        </p:blipFill>
        <p:spPr>
          <a:xfrm>
            <a:off x="4291137" y="4855634"/>
            <a:ext cx="869577" cy="194247"/>
          </a:xfrm>
          <a:prstGeom prst="rect">
            <a:avLst/>
          </a:prstGeom>
        </p:spPr>
      </p:pic>
      <p:sp>
        <p:nvSpPr>
          <p:cNvPr id="64" name="Rectangle 63"/>
          <p:cNvSpPr/>
          <p:nvPr/>
        </p:nvSpPr>
        <p:spPr>
          <a:xfrm>
            <a:off x="5854493" y="3780532"/>
            <a:ext cx="943629" cy="954107"/>
          </a:xfrm>
          <a:prstGeom prst="rect">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Yu Gothic" pitchFamily="34" charset="-128"/>
              <a:ea typeface="Yu Gothic" pitchFamily="34" charset="-128"/>
              <a:cs typeface="Arial" pitchFamily="34" charset="0"/>
            </a:endParaRPr>
          </a:p>
        </p:txBody>
      </p:sp>
      <p:sp>
        <p:nvSpPr>
          <p:cNvPr id="65" name="Rectangle 64"/>
          <p:cNvSpPr/>
          <p:nvPr/>
        </p:nvSpPr>
        <p:spPr>
          <a:xfrm>
            <a:off x="7305702" y="3780532"/>
            <a:ext cx="943629" cy="954107"/>
          </a:xfrm>
          <a:prstGeom prst="rect">
            <a:avLst/>
          </a:prstGeom>
          <a:solidFill>
            <a:schemeClr val="accent4">
              <a:lumMod val="40000"/>
              <a:lumOff val="60000"/>
            </a:schemeClr>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Yu Gothic" pitchFamily="34" charset="-128"/>
              <a:ea typeface="Yu Gothic" pitchFamily="34" charset="-128"/>
              <a:cs typeface="Arial" pitchFamily="34" charset="0"/>
            </a:endParaRPr>
          </a:p>
        </p:txBody>
      </p:sp>
      <p:sp>
        <p:nvSpPr>
          <p:cNvPr id="66" name="Rectangle 65"/>
          <p:cNvSpPr/>
          <p:nvPr/>
        </p:nvSpPr>
        <p:spPr>
          <a:xfrm>
            <a:off x="4250473" y="3780532"/>
            <a:ext cx="937704" cy="954107"/>
          </a:xfrm>
          <a:prstGeom prst="rect">
            <a:avLst/>
          </a:prstGeom>
          <a:solidFill>
            <a:schemeClr val="accent3">
              <a:lumMod val="40000"/>
              <a:lumOff val="60000"/>
            </a:schemeClr>
          </a:solidFill>
          <a:ln>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Yu Gothic" pitchFamily="34" charset="-128"/>
              <a:ea typeface="Yu Gothic" pitchFamily="34" charset="-128"/>
              <a:cs typeface="Arial" pitchFamily="34" charset="0"/>
            </a:endParaRPr>
          </a:p>
        </p:txBody>
      </p:sp>
      <p:sp>
        <p:nvSpPr>
          <p:cNvPr id="69" name="Rectangle 68"/>
          <p:cNvSpPr/>
          <p:nvPr/>
        </p:nvSpPr>
        <p:spPr>
          <a:xfrm>
            <a:off x="2793338" y="3780532"/>
            <a:ext cx="943629" cy="954107"/>
          </a:xfrm>
          <a:prstGeom prst="rect">
            <a:avLst/>
          </a:prstGeom>
          <a:solidFill>
            <a:schemeClr val="accent1">
              <a:lumMod val="40000"/>
              <a:lumOff val="6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Yu Gothic" pitchFamily="34" charset="-128"/>
              <a:ea typeface="Yu Gothic" pitchFamily="34" charset="-128"/>
              <a:cs typeface="Arial" pitchFamily="34" charset="0"/>
            </a:endParaRPr>
          </a:p>
        </p:txBody>
      </p:sp>
      <p:sp>
        <p:nvSpPr>
          <p:cNvPr id="71" name="TextBox 70"/>
          <p:cNvSpPr txBox="1"/>
          <p:nvPr/>
        </p:nvSpPr>
        <p:spPr>
          <a:xfrm>
            <a:off x="5854492" y="3780532"/>
            <a:ext cx="957373" cy="954107"/>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Comunicação nos canais pertinentes </a:t>
            </a:r>
          </a:p>
          <a:p>
            <a:pPr algn="ctr"/>
            <a:endParaRPr lang="pt-BR" sz="700">
              <a:latin typeface="Yu Gothic" pitchFamily="34" charset="-128"/>
              <a:ea typeface="Yu Gothic" pitchFamily="34" charset="-128"/>
              <a:cs typeface="Arial" pitchFamily="34" charset="0"/>
            </a:endParaRPr>
          </a:p>
          <a:p>
            <a:pPr algn="ctr"/>
            <a:r>
              <a:rPr lang="pt-BR" sz="700" smtClean="0">
                <a:latin typeface="Yu Gothic" pitchFamily="34" charset="-128"/>
                <a:ea typeface="Yu Gothic" pitchFamily="34" charset="-128"/>
                <a:cs typeface="Arial" pitchFamily="34" charset="0"/>
              </a:rPr>
              <a:t>Visualização</a:t>
            </a:r>
          </a:p>
          <a:p>
            <a:pPr algn="ctr"/>
            <a:r>
              <a:rPr lang="pt-BR" sz="700" smtClean="0">
                <a:latin typeface="Yu Gothic" pitchFamily="34" charset="-128"/>
                <a:ea typeface="Yu Gothic" pitchFamily="34" charset="-128"/>
                <a:cs typeface="Arial" pitchFamily="34" charset="0"/>
              </a:rPr>
              <a:t>Painéis</a:t>
            </a:r>
          </a:p>
          <a:p>
            <a:pPr algn="ctr"/>
            <a:r>
              <a:rPr lang="pt-BR" sz="700" smtClean="0">
                <a:latin typeface="Yu Gothic" pitchFamily="34" charset="-128"/>
                <a:ea typeface="Yu Gothic" pitchFamily="34" charset="-128"/>
                <a:cs typeface="Arial" pitchFamily="34" charset="0"/>
              </a:rPr>
              <a:t>Storytelling</a:t>
            </a:r>
            <a:endParaRPr lang="pt-BR" sz="700">
              <a:latin typeface="Yu Gothic" pitchFamily="34" charset="-128"/>
              <a:ea typeface="Yu Gothic" pitchFamily="34" charset="-128"/>
              <a:cs typeface="Arial" pitchFamily="34" charset="0"/>
            </a:endParaRPr>
          </a:p>
          <a:p>
            <a:pPr algn="ctr"/>
            <a:endParaRPr lang="pt-BR" sz="700" smtClean="0">
              <a:latin typeface="Yu Gothic" pitchFamily="34" charset="-128"/>
              <a:ea typeface="Yu Gothic" pitchFamily="34" charset="-128"/>
              <a:cs typeface="Arial" pitchFamily="34" charset="0"/>
            </a:endParaRPr>
          </a:p>
          <a:p>
            <a:pPr algn="ctr"/>
            <a:r>
              <a:rPr lang="pt-BR" sz="700" smtClean="0">
                <a:latin typeface="Yu Gothic" pitchFamily="34" charset="-128"/>
                <a:ea typeface="Yu Gothic" pitchFamily="34" charset="-128"/>
                <a:cs typeface="Arial" pitchFamily="34" charset="0"/>
              </a:rPr>
              <a:t>PPT</a:t>
            </a:r>
            <a:endParaRPr lang="en-US" sz="700">
              <a:latin typeface="Yu Gothic" pitchFamily="34" charset="-128"/>
              <a:ea typeface="Yu Gothic" pitchFamily="34" charset="-128"/>
              <a:cs typeface="Arial" pitchFamily="34" charset="0"/>
            </a:endParaRPr>
          </a:p>
        </p:txBody>
      </p:sp>
      <p:sp>
        <p:nvSpPr>
          <p:cNvPr id="74" name="TextBox 73"/>
          <p:cNvSpPr txBox="1"/>
          <p:nvPr/>
        </p:nvSpPr>
        <p:spPr>
          <a:xfrm>
            <a:off x="2793337" y="3780532"/>
            <a:ext cx="943630" cy="790858"/>
          </a:xfrm>
          <a:prstGeom prst="rect">
            <a:avLst/>
          </a:prstGeom>
          <a:noFill/>
        </p:spPr>
        <p:txBody>
          <a:bodyPr wrap="square" rtlCol="0">
            <a:spAutoFit/>
          </a:bodyPr>
          <a:lstStyle/>
          <a:p>
            <a:pPr algn="ctr">
              <a:lnSpc>
                <a:spcPts val="600"/>
              </a:lnSpc>
            </a:pPr>
            <a:r>
              <a:rPr lang="pt-BR" sz="700" smtClean="0">
                <a:latin typeface="Yu Gothic" pitchFamily="34" charset="-128"/>
                <a:ea typeface="Yu Gothic" pitchFamily="34" charset="-128"/>
                <a:cs typeface="Arial" pitchFamily="34" charset="0"/>
              </a:rPr>
              <a:t>Extração</a:t>
            </a:r>
          </a:p>
          <a:p>
            <a:pPr algn="ctr">
              <a:lnSpc>
                <a:spcPts val="600"/>
              </a:lnSpc>
            </a:pPr>
            <a:endParaRPr lang="pt-BR" sz="700" smtClean="0">
              <a:latin typeface="Yu Gothic" pitchFamily="34" charset="-128"/>
              <a:ea typeface="Yu Gothic" pitchFamily="34" charset="-128"/>
              <a:cs typeface="Arial" pitchFamily="34" charset="0"/>
            </a:endParaRPr>
          </a:p>
          <a:p>
            <a:pPr algn="ctr">
              <a:lnSpc>
                <a:spcPts val="600"/>
              </a:lnSpc>
            </a:pPr>
            <a:r>
              <a:rPr lang="pt-BR" sz="700" smtClean="0">
                <a:latin typeface="Yu Gothic" pitchFamily="34" charset="-128"/>
                <a:ea typeface="Yu Gothic" pitchFamily="34" charset="-128"/>
                <a:cs typeface="Arial" pitchFamily="34" charset="0"/>
              </a:rPr>
              <a:t>Empilhamentos</a:t>
            </a:r>
          </a:p>
          <a:p>
            <a:pPr algn="ctr">
              <a:lnSpc>
                <a:spcPts val="600"/>
              </a:lnSpc>
            </a:pPr>
            <a:endParaRPr lang="pt-BR" sz="700" smtClean="0">
              <a:latin typeface="Yu Gothic" pitchFamily="34" charset="-128"/>
              <a:ea typeface="Yu Gothic" pitchFamily="34" charset="-128"/>
              <a:cs typeface="Arial" pitchFamily="34" charset="0"/>
            </a:endParaRPr>
          </a:p>
          <a:p>
            <a:pPr algn="ctr">
              <a:lnSpc>
                <a:spcPts val="600"/>
              </a:lnSpc>
            </a:pPr>
            <a:r>
              <a:rPr lang="pt-BR" sz="700" smtClean="0">
                <a:latin typeface="Yu Gothic" pitchFamily="34" charset="-128"/>
                <a:ea typeface="Yu Gothic" pitchFamily="34" charset="-128"/>
                <a:cs typeface="Arial" pitchFamily="34" charset="0"/>
              </a:rPr>
              <a:t>Validação </a:t>
            </a:r>
          </a:p>
          <a:p>
            <a:pPr algn="ctr">
              <a:lnSpc>
                <a:spcPts val="600"/>
              </a:lnSpc>
            </a:pPr>
            <a:endParaRPr lang="pt-BR" sz="700" smtClean="0">
              <a:latin typeface="Yu Gothic" pitchFamily="34" charset="-128"/>
              <a:ea typeface="Yu Gothic" pitchFamily="34" charset="-128"/>
              <a:cs typeface="Arial" pitchFamily="34" charset="0"/>
            </a:endParaRPr>
          </a:p>
          <a:p>
            <a:pPr algn="ctr">
              <a:lnSpc>
                <a:spcPts val="600"/>
              </a:lnSpc>
            </a:pPr>
            <a:r>
              <a:rPr lang="pt-BR" sz="700" smtClean="0">
                <a:latin typeface="Yu Gothic" pitchFamily="34" charset="-128"/>
                <a:ea typeface="Yu Gothic" pitchFamily="34" charset="-128"/>
                <a:cs typeface="Arial" pitchFamily="34" charset="0"/>
              </a:rPr>
              <a:t>Limpeza</a:t>
            </a:r>
          </a:p>
          <a:p>
            <a:pPr algn="ctr">
              <a:lnSpc>
                <a:spcPts val="600"/>
              </a:lnSpc>
            </a:pPr>
            <a:endParaRPr lang="pt-BR" sz="700" smtClean="0">
              <a:latin typeface="Yu Gothic" pitchFamily="34" charset="-128"/>
              <a:ea typeface="Yu Gothic" pitchFamily="34" charset="-128"/>
              <a:cs typeface="Arial" pitchFamily="34" charset="0"/>
            </a:endParaRPr>
          </a:p>
          <a:p>
            <a:pPr algn="ctr">
              <a:lnSpc>
                <a:spcPts val="600"/>
              </a:lnSpc>
            </a:pPr>
            <a:r>
              <a:rPr lang="pt-BR" sz="700" smtClean="0">
                <a:latin typeface="Yu Gothic" pitchFamily="34" charset="-128"/>
                <a:ea typeface="Yu Gothic" pitchFamily="34" charset="-128"/>
                <a:cs typeface="Arial" pitchFamily="34" charset="0"/>
              </a:rPr>
              <a:t>Formatação</a:t>
            </a:r>
          </a:p>
        </p:txBody>
      </p:sp>
      <p:sp>
        <p:nvSpPr>
          <p:cNvPr id="86" name="TextBox 85"/>
          <p:cNvSpPr txBox="1"/>
          <p:nvPr/>
        </p:nvSpPr>
        <p:spPr>
          <a:xfrm>
            <a:off x="7218215" y="3780532"/>
            <a:ext cx="1100338" cy="738664"/>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“Load” no Kaggle</a:t>
            </a:r>
          </a:p>
          <a:p>
            <a:pPr algn="ctr"/>
            <a:endParaRPr lang="pt-BR" sz="700">
              <a:latin typeface="Yu Gothic" pitchFamily="34" charset="-128"/>
              <a:ea typeface="Yu Gothic" pitchFamily="34" charset="-128"/>
              <a:cs typeface="Arial" pitchFamily="34" charset="0"/>
            </a:endParaRPr>
          </a:p>
          <a:p>
            <a:pPr algn="ctr"/>
            <a:r>
              <a:rPr lang="pt-BR" sz="700" smtClean="0">
                <a:latin typeface="Yu Gothic" pitchFamily="34" charset="-128"/>
                <a:ea typeface="Yu Gothic" pitchFamily="34" charset="-128"/>
                <a:cs typeface="Arial" pitchFamily="34" charset="0"/>
              </a:rPr>
              <a:t>Publicação dos artigos no Blog</a:t>
            </a:r>
          </a:p>
          <a:p>
            <a:pPr algn="ctr"/>
            <a:endParaRPr lang="pt-BR" sz="700">
              <a:latin typeface="Yu Gothic" pitchFamily="34" charset="-128"/>
              <a:ea typeface="Yu Gothic" pitchFamily="34" charset="-128"/>
              <a:cs typeface="Arial" pitchFamily="34" charset="0"/>
            </a:endParaRPr>
          </a:p>
          <a:p>
            <a:pPr algn="ctr"/>
            <a:r>
              <a:rPr lang="pt-BR" sz="700" smtClean="0">
                <a:latin typeface="Yu Gothic" pitchFamily="34" charset="-128"/>
                <a:ea typeface="Yu Gothic" pitchFamily="34" charset="-128"/>
                <a:cs typeface="Arial" pitchFamily="34" charset="0"/>
              </a:rPr>
              <a:t>Atualização do GitHub</a:t>
            </a:r>
          </a:p>
        </p:txBody>
      </p:sp>
      <p:sp>
        <p:nvSpPr>
          <p:cNvPr id="95" name="TextBox 94"/>
          <p:cNvSpPr txBox="1"/>
          <p:nvPr/>
        </p:nvSpPr>
        <p:spPr>
          <a:xfrm>
            <a:off x="4203795" y="3781619"/>
            <a:ext cx="1044262" cy="954107"/>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Descritivas</a:t>
            </a:r>
          </a:p>
          <a:p>
            <a:pPr algn="ctr"/>
            <a:endParaRPr lang="pt-BR" sz="700" smtClean="0">
              <a:latin typeface="Yu Gothic" pitchFamily="34" charset="-128"/>
              <a:ea typeface="Yu Gothic" pitchFamily="34" charset="-128"/>
              <a:cs typeface="Arial" pitchFamily="34" charset="0"/>
            </a:endParaRPr>
          </a:p>
          <a:p>
            <a:pPr algn="ctr"/>
            <a:r>
              <a:rPr lang="pt-BR" sz="700" smtClean="0">
                <a:latin typeface="Yu Gothic" pitchFamily="34" charset="-128"/>
                <a:ea typeface="Yu Gothic" pitchFamily="34" charset="-128"/>
                <a:cs typeface="Arial" pitchFamily="34" charset="0"/>
              </a:rPr>
              <a:t>Valores ausentes</a:t>
            </a:r>
          </a:p>
          <a:p>
            <a:pPr algn="ctr"/>
            <a:endParaRPr lang="pt-BR" sz="700" smtClean="0">
              <a:latin typeface="Yu Gothic" pitchFamily="34" charset="-128"/>
              <a:ea typeface="Yu Gothic" pitchFamily="34" charset="-128"/>
              <a:cs typeface="Arial" pitchFamily="34" charset="0"/>
            </a:endParaRPr>
          </a:p>
          <a:p>
            <a:pPr algn="ctr"/>
            <a:r>
              <a:rPr lang="pt-BR" sz="700" smtClean="0">
                <a:latin typeface="Yu Gothic" pitchFamily="34" charset="-128"/>
                <a:ea typeface="Yu Gothic" pitchFamily="34" charset="-128"/>
                <a:cs typeface="Arial" pitchFamily="34" charset="0"/>
              </a:rPr>
              <a:t>Remoção de Outliers</a:t>
            </a:r>
          </a:p>
          <a:p>
            <a:pPr algn="ctr"/>
            <a:endParaRPr lang="pt-BR" sz="700">
              <a:latin typeface="Yu Gothic" pitchFamily="34" charset="-128"/>
              <a:ea typeface="Yu Gothic" pitchFamily="34" charset="-128"/>
              <a:cs typeface="Arial" pitchFamily="34" charset="0"/>
            </a:endParaRPr>
          </a:p>
          <a:p>
            <a:pPr algn="ctr"/>
            <a:r>
              <a:rPr lang="pt-BR" sz="700" smtClean="0">
                <a:latin typeface="Yu Gothic" pitchFamily="34" charset="-128"/>
                <a:ea typeface="Yu Gothic" pitchFamily="34" charset="-128"/>
                <a:cs typeface="Arial" pitchFamily="34" charset="0"/>
              </a:rPr>
              <a:t>Criação e seleção de variáveis</a:t>
            </a:r>
          </a:p>
        </p:txBody>
      </p:sp>
      <p:sp>
        <p:nvSpPr>
          <p:cNvPr id="5" name="AutoShape 2" descr="Github Icon - Free Transparent PNG Clipart Images Download"/>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 name="AutoShape 4" descr="Github Icon - Free Transparent PNG Clipart Images Download"/>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57" name="TextBox 56"/>
          <p:cNvSpPr txBox="1"/>
          <p:nvPr/>
        </p:nvSpPr>
        <p:spPr>
          <a:xfrm>
            <a:off x="58301" y="2220039"/>
            <a:ext cx="9025792" cy="1107996"/>
          </a:xfrm>
          <a:prstGeom prst="rect">
            <a:avLst/>
          </a:prstGeom>
          <a:noFill/>
        </p:spPr>
        <p:txBody>
          <a:bodyPr wrap="square" rtlCol="0">
            <a:spAutoFit/>
          </a:bodyPr>
          <a:lstStyle/>
          <a:p>
            <a:pPr algn="ctr"/>
            <a:r>
              <a:rPr lang="pt-BR" sz="6600" smtClean="0">
                <a:solidFill>
                  <a:srgbClr val="FBFBFB"/>
                </a:solidFill>
                <a:latin typeface="Yu Gothic" pitchFamily="34" charset="-128"/>
                <a:ea typeface="Yu Gothic" pitchFamily="34" charset="-128"/>
              </a:rPr>
              <a:t>DADOSLIVRES.BLOG</a:t>
            </a:r>
            <a:endParaRPr lang="en-US" sz="6600">
              <a:solidFill>
                <a:srgbClr val="FBFBFB"/>
              </a:solidFill>
              <a:latin typeface="Yu Gothic" pitchFamily="34" charset="-128"/>
              <a:ea typeface="Yu Gothic" pitchFamily="34" charset="-128"/>
            </a:endParaRPr>
          </a:p>
        </p:txBody>
      </p:sp>
      <p:sp>
        <p:nvSpPr>
          <p:cNvPr id="59" name="Rectangle 58"/>
          <p:cNvSpPr/>
          <p:nvPr/>
        </p:nvSpPr>
        <p:spPr>
          <a:xfrm>
            <a:off x="5518150" y="1657351"/>
            <a:ext cx="3001736" cy="1981838"/>
          </a:xfrm>
          <a:prstGeom prst="rect">
            <a:avLst/>
          </a:prstGeom>
          <a:solidFill>
            <a:schemeClr val="accent4">
              <a:lumMod val="75000"/>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p:cNvSpPr/>
          <p:nvPr/>
        </p:nvSpPr>
        <p:spPr>
          <a:xfrm>
            <a:off x="3930650" y="1657350"/>
            <a:ext cx="1543050" cy="1969754"/>
          </a:xfrm>
          <a:prstGeom prst="rect">
            <a:avLst/>
          </a:prstGeom>
          <a:solidFill>
            <a:srgbClr val="00B05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p:cNvSpPr/>
          <p:nvPr/>
        </p:nvSpPr>
        <p:spPr>
          <a:xfrm>
            <a:off x="2406650" y="1657351"/>
            <a:ext cx="1498599" cy="1981838"/>
          </a:xfrm>
          <a:prstGeom prst="rect">
            <a:avLst/>
          </a:prstGeom>
          <a:solidFill>
            <a:srgbClr val="00B0F0">
              <a:alpha val="2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2" name="Diagram 61"/>
          <p:cNvGraphicFramePr/>
          <p:nvPr>
            <p:extLst>
              <p:ext uri="{D42A27DB-BD31-4B8C-83A1-F6EECF244321}">
                <p14:modId xmlns:p14="http://schemas.microsoft.com/office/powerpoint/2010/main" val="805101432"/>
              </p:ext>
            </p:extLst>
          </p:nvPr>
        </p:nvGraphicFramePr>
        <p:xfrm>
          <a:off x="923956" y="2776686"/>
          <a:ext cx="7747595" cy="53452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8" name="Rectangle 67"/>
          <p:cNvSpPr/>
          <p:nvPr/>
        </p:nvSpPr>
        <p:spPr>
          <a:xfrm>
            <a:off x="932135" y="3780532"/>
            <a:ext cx="1506265" cy="954107"/>
          </a:xfrm>
          <a:prstGeom prst="rect">
            <a:avLst/>
          </a:prstGeom>
          <a:solidFill>
            <a:schemeClr val="accent6">
              <a:lumMod val="60000"/>
              <a:lumOff val="40000"/>
            </a:schemeClr>
          </a:solidFill>
          <a:ln>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latin typeface="Yu Gothic" pitchFamily="34" charset="-128"/>
              <a:ea typeface="Yu Gothic" pitchFamily="34" charset="-128"/>
              <a:cs typeface="Arial" pitchFamily="34" charset="0"/>
            </a:endParaRPr>
          </a:p>
        </p:txBody>
      </p:sp>
      <p:sp>
        <p:nvSpPr>
          <p:cNvPr id="78" name="Left Brace 77"/>
          <p:cNvSpPr/>
          <p:nvPr/>
        </p:nvSpPr>
        <p:spPr>
          <a:xfrm rot="5400000">
            <a:off x="3116127" y="1978771"/>
            <a:ext cx="92346" cy="1447800"/>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79" name="TextBox 78"/>
          <p:cNvSpPr txBox="1"/>
          <p:nvPr/>
        </p:nvSpPr>
        <p:spPr>
          <a:xfrm>
            <a:off x="2738184" y="2362089"/>
            <a:ext cx="848231" cy="338554"/>
          </a:xfrm>
          <a:prstGeom prst="rect">
            <a:avLst/>
          </a:prstGeom>
          <a:noFill/>
        </p:spPr>
        <p:txBody>
          <a:bodyPr wrap="square" rtlCol="0">
            <a:spAutoFit/>
          </a:bodyPr>
          <a:lstStyle/>
          <a:p>
            <a:pPr algn="ctr"/>
            <a:r>
              <a:rPr lang="pt-BR" sz="800" b="1" smtClean="0">
                <a:latin typeface="Yu Gothic" pitchFamily="34" charset="-128"/>
                <a:ea typeface="Yu Gothic" pitchFamily="34" charset="-128"/>
              </a:rPr>
              <a:t>Preparação dos Dados</a:t>
            </a:r>
            <a:endParaRPr lang="en-US" sz="800" b="1">
              <a:latin typeface="Yu Gothic" pitchFamily="34" charset="-128"/>
              <a:ea typeface="Yu Gothic" pitchFamily="34" charset="-128"/>
            </a:endParaRPr>
          </a:p>
        </p:txBody>
      </p:sp>
      <p:sp>
        <p:nvSpPr>
          <p:cNvPr id="80" name="TextBox 79"/>
          <p:cNvSpPr txBox="1"/>
          <p:nvPr/>
        </p:nvSpPr>
        <p:spPr>
          <a:xfrm>
            <a:off x="6291762" y="2362089"/>
            <a:ext cx="1230154" cy="338554"/>
          </a:xfrm>
          <a:prstGeom prst="rect">
            <a:avLst/>
          </a:prstGeom>
          <a:noFill/>
        </p:spPr>
        <p:txBody>
          <a:bodyPr wrap="square" rtlCol="0">
            <a:spAutoFit/>
          </a:bodyPr>
          <a:lstStyle/>
          <a:p>
            <a:pPr algn="ctr"/>
            <a:r>
              <a:rPr lang="pt-BR" sz="800" b="1" smtClean="0">
                <a:latin typeface="Yu Gothic" pitchFamily="34" charset="-128"/>
                <a:ea typeface="Yu Gothic" pitchFamily="34" charset="-128"/>
              </a:rPr>
              <a:t>Comunicação e Compartilhamento</a:t>
            </a:r>
            <a:endParaRPr lang="en-US" sz="800" b="1">
              <a:latin typeface="Yu Gothic" pitchFamily="34" charset="-128"/>
              <a:ea typeface="Yu Gothic" pitchFamily="34" charset="-128"/>
            </a:endParaRPr>
          </a:p>
        </p:txBody>
      </p:sp>
      <p:sp>
        <p:nvSpPr>
          <p:cNvPr id="81" name="Left Brace 80"/>
          <p:cNvSpPr/>
          <p:nvPr/>
        </p:nvSpPr>
        <p:spPr>
          <a:xfrm rot="5400000">
            <a:off x="4653385" y="1965513"/>
            <a:ext cx="92346" cy="1474317"/>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2" name="TextBox 81"/>
          <p:cNvSpPr txBox="1"/>
          <p:nvPr/>
        </p:nvSpPr>
        <p:spPr>
          <a:xfrm>
            <a:off x="4275442" y="2362089"/>
            <a:ext cx="848231" cy="338554"/>
          </a:xfrm>
          <a:prstGeom prst="rect">
            <a:avLst/>
          </a:prstGeom>
          <a:noFill/>
        </p:spPr>
        <p:txBody>
          <a:bodyPr wrap="square" rtlCol="0">
            <a:spAutoFit/>
          </a:bodyPr>
          <a:lstStyle/>
          <a:p>
            <a:pPr algn="ctr"/>
            <a:r>
              <a:rPr lang="pt-BR" sz="800" b="1" smtClean="0">
                <a:latin typeface="Yu Gothic" pitchFamily="34" charset="-128"/>
                <a:ea typeface="Yu Gothic" pitchFamily="34" charset="-128"/>
              </a:rPr>
              <a:t>Análise e Resultados</a:t>
            </a:r>
            <a:endParaRPr lang="en-US" sz="800" b="1">
              <a:latin typeface="Yu Gothic" pitchFamily="34" charset="-128"/>
              <a:ea typeface="Yu Gothic" pitchFamily="34" charset="-128"/>
            </a:endParaRPr>
          </a:p>
        </p:txBody>
      </p:sp>
      <p:sp>
        <p:nvSpPr>
          <p:cNvPr id="83" name="Left Brace 82"/>
          <p:cNvSpPr/>
          <p:nvPr/>
        </p:nvSpPr>
        <p:spPr>
          <a:xfrm rot="5400000">
            <a:off x="6905315" y="1229035"/>
            <a:ext cx="109443" cy="2947274"/>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5" name="TextBox 84"/>
          <p:cNvSpPr txBox="1"/>
          <p:nvPr/>
        </p:nvSpPr>
        <p:spPr>
          <a:xfrm>
            <a:off x="7331946" y="3345172"/>
            <a:ext cx="919431" cy="200055"/>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Entregas</a:t>
            </a:r>
            <a:endParaRPr lang="en-US" sz="700">
              <a:latin typeface="Yu Gothic" pitchFamily="34" charset="-128"/>
              <a:ea typeface="Yu Gothic" pitchFamily="34" charset="-128"/>
              <a:cs typeface="Arial" pitchFamily="34" charset="0"/>
            </a:endParaRPr>
          </a:p>
        </p:txBody>
      </p:sp>
      <p:sp>
        <p:nvSpPr>
          <p:cNvPr id="87" name="TextBox 86"/>
          <p:cNvSpPr txBox="1"/>
          <p:nvPr/>
        </p:nvSpPr>
        <p:spPr>
          <a:xfrm>
            <a:off x="932135" y="3780532"/>
            <a:ext cx="1521348" cy="846386"/>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Fonte: Wikipedia, Jogos Olímpicos, 100m, Masc./Fem.</a:t>
            </a:r>
          </a:p>
          <a:p>
            <a:pPr algn="ctr"/>
            <a:endParaRPr lang="pt-BR" sz="700" smtClean="0">
              <a:latin typeface="Yu Gothic" pitchFamily="34" charset="-128"/>
              <a:ea typeface="Yu Gothic" pitchFamily="34" charset="-128"/>
              <a:cs typeface="Arial" pitchFamily="34" charset="0"/>
            </a:endParaRPr>
          </a:p>
          <a:p>
            <a:pPr algn="ctr"/>
            <a:r>
              <a:rPr lang="pt-BR" sz="700" smtClean="0">
                <a:latin typeface="Yu Gothic" pitchFamily="34" charset="-128"/>
                <a:ea typeface="Yu Gothic" pitchFamily="34" charset="-128"/>
                <a:cs typeface="Arial" pitchFamily="34" charset="0"/>
              </a:rPr>
              <a:t>Análise: da evolução dos tempos</a:t>
            </a:r>
          </a:p>
          <a:p>
            <a:pPr algn="ctr"/>
            <a:endParaRPr lang="pt-BR" sz="700" smtClean="0">
              <a:latin typeface="Yu Gothic" pitchFamily="34" charset="-128"/>
              <a:ea typeface="Yu Gothic" pitchFamily="34" charset="-128"/>
              <a:cs typeface="Arial" pitchFamily="34" charset="0"/>
            </a:endParaRPr>
          </a:p>
          <a:p>
            <a:pPr algn="ctr"/>
            <a:r>
              <a:rPr lang="pt-BR" sz="700" smtClean="0">
                <a:latin typeface="Yu Gothic" pitchFamily="34" charset="-128"/>
                <a:ea typeface="Yu Gothic" pitchFamily="34" charset="-128"/>
                <a:cs typeface="Arial" pitchFamily="34" charset="0"/>
              </a:rPr>
              <a:t>Entregáveis: Painéis no Tableau, artigos do Blog, base no Kaggle</a:t>
            </a:r>
          </a:p>
        </p:txBody>
      </p:sp>
      <p:sp>
        <p:nvSpPr>
          <p:cNvPr id="96" name="TextBox 95"/>
          <p:cNvSpPr txBox="1"/>
          <p:nvPr/>
        </p:nvSpPr>
        <p:spPr>
          <a:xfrm>
            <a:off x="932135" y="3272900"/>
            <a:ext cx="1506265" cy="415498"/>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Base de dados com todos os resultados da prova dos 100m do Atletismo de 1896 a 2021</a:t>
            </a:r>
          </a:p>
        </p:txBody>
      </p:sp>
      <p:sp>
        <p:nvSpPr>
          <p:cNvPr id="97" name="TextBox 96"/>
          <p:cNvSpPr txBox="1"/>
          <p:nvPr/>
        </p:nvSpPr>
        <p:spPr>
          <a:xfrm>
            <a:off x="2438400" y="3291311"/>
            <a:ext cx="1447800" cy="307777"/>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O que é necessário recuperar e como isso será feito</a:t>
            </a:r>
            <a:endParaRPr lang="pt-BR" sz="700" smtClean="0">
              <a:latin typeface="Yu Gothic" pitchFamily="34" charset="-128"/>
              <a:ea typeface="Yu Gothic" pitchFamily="34" charset="-128"/>
              <a:cs typeface="Arial" pitchFamily="34" charset="0"/>
            </a:endParaRPr>
          </a:p>
        </p:txBody>
      </p:sp>
      <p:sp>
        <p:nvSpPr>
          <p:cNvPr id="98" name="TextBox 97"/>
          <p:cNvSpPr txBox="1"/>
          <p:nvPr/>
        </p:nvSpPr>
        <p:spPr>
          <a:xfrm>
            <a:off x="3962399" y="3291311"/>
            <a:ext cx="1474318" cy="307777"/>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´Possíveis inconsistências nos dados</a:t>
            </a:r>
          </a:p>
        </p:txBody>
      </p:sp>
      <p:sp>
        <p:nvSpPr>
          <p:cNvPr id="100" name="TextBox 99"/>
          <p:cNvSpPr txBox="1"/>
          <p:nvPr/>
        </p:nvSpPr>
        <p:spPr>
          <a:xfrm>
            <a:off x="5892355" y="3291311"/>
            <a:ext cx="867903" cy="307777"/>
          </a:xfrm>
          <a:prstGeom prst="rect">
            <a:avLst/>
          </a:prstGeom>
          <a:noFill/>
        </p:spPr>
        <p:txBody>
          <a:bodyPr wrap="square" rtlCol="0">
            <a:spAutoFit/>
          </a:bodyPr>
          <a:lstStyle/>
          <a:p>
            <a:pPr algn="ctr"/>
            <a:r>
              <a:rPr lang="pt-BR" sz="700" smtClean="0">
                <a:latin typeface="Yu Gothic" pitchFamily="34" charset="-128"/>
                <a:ea typeface="Yu Gothic" pitchFamily="34" charset="-128"/>
                <a:cs typeface="Arial" pitchFamily="34" charset="0"/>
              </a:rPr>
              <a:t>O que fazer para corrigir?</a:t>
            </a:r>
          </a:p>
        </p:txBody>
      </p:sp>
      <p:cxnSp>
        <p:nvCxnSpPr>
          <p:cNvPr id="102" name="Straight Connector 101"/>
          <p:cNvCxnSpPr/>
          <p:nvPr/>
        </p:nvCxnSpPr>
        <p:spPr>
          <a:xfrm>
            <a:off x="958139" y="2343150"/>
            <a:ext cx="7626200"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103" name="Straight Connector 102"/>
          <p:cNvCxnSpPr/>
          <p:nvPr/>
        </p:nvCxnSpPr>
        <p:spPr>
          <a:xfrm>
            <a:off x="838200" y="3664793"/>
            <a:ext cx="7746139" cy="0"/>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04" name="TextBox 103"/>
          <p:cNvSpPr txBox="1"/>
          <p:nvPr/>
        </p:nvSpPr>
        <p:spPr>
          <a:xfrm>
            <a:off x="-45151" y="1867811"/>
            <a:ext cx="1012644" cy="246221"/>
          </a:xfrm>
          <a:prstGeom prst="rect">
            <a:avLst/>
          </a:prstGeom>
          <a:noFill/>
        </p:spPr>
        <p:txBody>
          <a:bodyPr wrap="square" rtlCol="0">
            <a:spAutoFit/>
          </a:bodyPr>
          <a:lstStyle/>
          <a:p>
            <a:pPr algn="r"/>
            <a:r>
              <a:rPr lang="pt-BR" sz="1000" b="1" smtClean="0">
                <a:solidFill>
                  <a:schemeClr val="accent1">
                    <a:lumMod val="50000"/>
                  </a:schemeClr>
                </a:solidFill>
                <a:latin typeface="Yu Gothic" pitchFamily="34" charset="-128"/>
                <a:ea typeface="Yu Gothic" pitchFamily="34" charset="-128"/>
              </a:rPr>
              <a:t>PESSOAS</a:t>
            </a:r>
            <a:endParaRPr lang="en-US" sz="1000" b="1">
              <a:solidFill>
                <a:schemeClr val="accent1">
                  <a:lumMod val="50000"/>
                </a:schemeClr>
              </a:solidFill>
              <a:latin typeface="Yu Gothic" pitchFamily="34" charset="-128"/>
              <a:ea typeface="Yu Gothic" pitchFamily="34" charset="-128"/>
            </a:endParaRPr>
          </a:p>
        </p:txBody>
      </p:sp>
      <p:sp>
        <p:nvSpPr>
          <p:cNvPr id="105" name="TextBox 104"/>
          <p:cNvSpPr txBox="1"/>
          <p:nvPr/>
        </p:nvSpPr>
        <p:spPr>
          <a:xfrm>
            <a:off x="-54505" y="3934929"/>
            <a:ext cx="1012644" cy="400110"/>
          </a:xfrm>
          <a:prstGeom prst="rect">
            <a:avLst/>
          </a:prstGeom>
          <a:noFill/>
        </p:spPr>
        <p:txBody>
          <a:bodyPr wrap="square" rtlCol="0">
            <a:spAutoFit/>
          </a:bodyPr>
          <a:lstStyle/>
          <a:p>
            <a:pPr algn="r"/>
            <a:r>
              <a:rPr lang="pt-BR" sz="1000" b="1" smtClean="0">
                <a:solidFill>
                  <a:schemeClr val="accent1">
                    <a:lumMod val="50000"/>
                  </a:schemeClr>
                </a:solidFill>
                <a:latin typeface="Yu Gothic" pitchFamily="34" charset="-128"/>
                <a:ea typeface="Yu Gothic" pitchFamily="34" charset="-128"/>
              </a:rPr>
              <a:t>ATIVIDADES COMUNS</a:t>
            </a:r>
            <a:endParaRPr lang="en-US" sz="1000" b="1">
              <a:solidFill>
                <a:schemeClr val="accent1">
                  <a:lumMod val="50000"/>
                </a:schemeClr>
              </a:solidFill>
              <a:latin typeface="Yu Gothic" pitchFamily="34" charset="-128"/>
              <a:ea typeface="Yu Gothic" pitchFamily="34" charset="-128"/>
            </a:endParaRPr>
          </a:p>
        </p:txBody>
      </p:sp>
      <p:sp>
        <p:nvSpPr>
          <p:cNvPr id="106" name="TextBox 105"/>
          <p:cNvSpPr txBox="1"/>
          <p:nvPr/>
        </p:nvSpPr>
        <p:spPr>
          <a:xfrm>
            <a:off x="0" y="0"/>
            <a:ext cx="91440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CICLO ANALÍTICO E ATRIBUIÇÕES</a:t>
            </a:r>
            <a:endParaRPr lang="en-US" b="1">
              <a:solidFill>
                <a:schemeClr val="bg1"/>
              </a:solidFill>
              <a:latin typeface="Yu Gothic" pitchFamily="34" charset="-128"/>
              <a:ea typeface="Yu Gothic" pitchFamily="34" charset="-128"/>
            </a:endParaRPr>
          </a:p>
        </p:txBody>
      </p:sp>
      <p:sp>
        <p:nvSpPr>
          <p:cNvPr id="107" name="TextBox 106"/>
          <p:cNvSpPr txBox="1"/>
          <p:nvPr/>
        </p:nvSpPr>
        <p:spPr>
          <a:xfrm>
            <a:off x="4379232" y="2130969"/>
            <a:ext cx="640650" cy="169277"/>
          </a:xfrm>
          <a:prstGeom prst="rect">
            <a:avLst/>
          </a:prstGeom>
          <a:noFill/>
        </p:spPr>
        <p:txBody>
          <a:bodyPr wrap="square" rtlCol="0">
            <a:spAutoFit/>
          </a:bodyPr>
          <a:lstStyle/>
          <a:p>
            <a:pPr algn="ctr"/>
            <a:r>
              <a:rPr lang="pt-BR" sz="500" b="1" smtClean="0">
                <a:latin typeface="Yu Gothic" pitchFamily="34" charset="-128"/>
                <a:ea typeface="Yu Gothic" pitchFamily="34" charset="-128"/>
              </a:rPr>
              <a:t>ESTATÍSTICO</a:t>
            </a:r>
            <a:endParaRPr lang="en-US" sz="500" b="1">
              <a:latin typeface="Yu Gothic" pitchFamily="34" charset="-128"/>
              <a:ea typeface="Yu Gothic" pitchFamily="34" charset="-128"/>
            </a:endParaRPr>
          </a:p>
        </p:txBody>
      </p:sp>
      <p:sp>
        <p:nvSpPr>
          <p:cNvPr id="110" name="TextBox 109"/>
          <p:cNvSpPr txBox="1"/>
          <p:nvPr/>
        </p:nvSpPr>
        <p:spPr>
          <a:xfrm>
            <a:off x="2430725" y="2130969"/>
            <a:ext cx="653301" cy="169277"/>
          </a:xfrm>
          <a:prstGeom prst="rect">
            <a:avLst/>
          </a:prstGeom>
          <a:noFill/>
        </p:spPr>
        <p:txBody>
          <a:bodyPr wrap="square" rtlCol="0">
            <a:spAutoFit/>
          </a:bodyPr>
          <a:lstStyle/>
          <a:p>
            <a:pPr algn="ctr"/>
            <a:r>
              <a:rPr lang="pt-BR" sz="500" b="1" smtClean="0">
                <a:latin typeface="Yu Gothic" pitchFamily="34" charset="-128"/>
                <a:ea typeface="Yu Gothic" pitchFamily="34" charset="-128"/>
              </a:rPr>
              <a:t>ENGENHEIRO</a:t>
            </a:r>
            <a:endParaRPr lang="en-US" sz="500" b="1">
              <a:latin typeface="Yu Gothic" pitchFamily="34" charset="-128"/>
              <a:ea typeface="Yu Gothic" pitchFamily="34" charset="-128"/>
            </a:endParaRPr>
          </a:p>
        </p:txBody>
      </p:sp>
      <p:sp>
        <p:nvSpPr>
          <p:cNvPr id="112" name="TextBox 111"/>
          <p:cNvSpPr txBox="1"/>
          <p:nvPr/>
        </p:nvSpPr>
        <p:spPr>
          <a:xfrm>
            <a:off x="5182109" y="1382270"/>
            <a:ext cx="535766" cy="169277"/>
          </a:xfrm>
          <a:prstGeom prst="rect">
            <a:avLst/>
          </a:prstGeom>
          <a:noFill/>
        </p:spPr>
        <p:txBody>
          <a:bodyPr wrap="square" rtlCol="0">
            <a:spAutoFit/>
          </a:bodyPr>
          <a:lstStyle/>
          <a:p>
            <a:pPr algn="ctr"/>
            <a:r>
              <a:rPr lang="pt-BR" sz="500" b="1" smtClean="0">
                <a:latin typeface="Yu Gothic" pitchFamily="34" charset="-128"/>
                <a:ea typeface="Yu Gothic" pitchFamily="34" charset="-128"/>
              </a:rPr>
              <a:t>CIENTISTA</a:t>
            </a:r>
            <a:endParaRPr lang="en-US" sz="500" b="1">
              <a:latin typeface="Yu Gothic" pitchFamily="34" charset="-128"/>
              <a:ea typeface="Yu Gothic" pitchFamily="34" charset="-128"/>
            </a:endParaRPr>
          </a:p>
        </p:txBody>
      </p:sp>
      <p:pic>
        <p:nvPicPr>
          <p:cNvPr id="113" name="Picture 20"/>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1249" t="7990" r="1249" b="4684"/>
          <a:stretch/>
        </p:blipFill>
        <p:spPr bwMode="auto">
          <a:xfrm>
            <a:off x="4512401" y="1716208"/>
            <a:ext cx="374312" cy="359324"/>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6" name="Picture 3"/>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4586" t="6781" r="4713" b="4221"/>
          <a:stretch/>
        </p:blipFill>
        <p:spPr bwMode="auto">
          <a:xfrm>
            <a:off x="2569931" y="1716208"/>
            <a:ext cx="374888" cy="360819"/>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21"/>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1925" t="-517" r="1925" b="517"/>
          <a:stretch/>
        </p:blipFill>
        <p:spPr bwMode="auto">
          <a:xfrm>
            <a:off x="5265402" y="984446"/>
            <a:ext cx="369181" cy="371780"/>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1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6717716" y="1716208"/>
            <a:ext cx="378245" cy="365552"/>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0" name="TextBox 119"/>
          <p:cNvSpPr txBox="1"/>
          <p:nvPr/>
        </p:nvSpPr>
        <p:spPr>
          <a:xfrm>
            <a:off x="6632985" y="2130969"/>
            <a:ext cx="547707" cy="169277"/>
          </a:xfrm>
          <a:prstGeom prst="rect">
            <a:avLst/>
          </a:prstGeom>
          <a:noFill/>
        </p:spPr>
        <p:txBody>
          <a:bodyPr wrap="square" rtlCol="0">
            <a:spAutoFit/>
          </a:bodyPr>
          <a:lstStyle/>
          <a:p>
            <a:pPr algn="ctr"/>
            <a:r>
              <a:rPr lang="pt-BR" sz="500" b="1" smtClean="0">
                <a:latin typeface="Yu Gothic" pitchFamily="34" charset="-128"/>
                <a:ea typeface="Yu Gothic" pitchFamily="34" charset="-128"/>
              </a:rPr>
              <a:t>ANALISTA</a:t>
            </a:r>
            <a:endParaRPr lang="en-US" sz="500" b="1">
              <a:latin typeface="Yu Gothic" pitchFamily="34" charset="-128"/>
              <a:ea typeface="Yu Gothic" pitchFamily="34" charset="-128"/>
            </a:endParaRPr>
          </a:p>
        </p:txBody>
      </p:sp>
      <p:pic>
        <p:nvPicPr>
          <p:cNvPr id="132" name="Picture 3"/>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8653343" y="1716208"/>
            <a:ext cx="366415" cy="3664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135" name="Straight Connector 134"/>
          <p:cNvCxnSpPr/>
          <p:nvPr/>
        </p:nvCxnSpPr>
        <p:spPr>
          <a:xfrm>
            <a:off x="86061" y="5049882"/>
            <a:ext cx="890553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36" name="TextBox 135"/>
          <p:cNvSpPr txBox="1"/>
          <p:nvPr/>
        </p:nvSpPr>
        <p:spPr>
          <a:xfrm>
            <a:off x="-45151" y="2779752"/>
            <a:ext cx="1012644" cy="553998"/>
          </a:xfrm>
          <a:prstGeom prst="rect">
            <a:avLst/>
          </a:prstGeom>
          <a:noFill/>
        </p:spPr>
        <p:txBody>
          <a:bodyPr wrap="square" rtlCol="0">
            <a:spAutoFit/>
          </a:bodyPr>
          <a:lstStyle/>
          <a:p>
            <a:pPr algn="r"/>
            <a:r>
              <a:rPr lang="pt-BR" sz="1000" b="1" smtClean="0">
                <a:solidFill>
                  <a:schemeClr val="accent1">
                    <a:lumMod val="50000"/>
                  </a:schemeClr>
                </a:solidFill>
                <a:latin typeface="Yu Gothic" pitchFamily="34" charset="-128"/>
                <a:ea typeface="Yu Gothic" pitchFamily="34" charset="-128"/>
              </a:rPr>
              <a:t>ETAPAS </a:t>
            </a:r>
          </a:p>
          <a:p>
            <a:pPr algn="r"/>
            <a:r>
              <a:rPr lang="pt-BR" sz="1000" b="1" smtClean="0">
                <a:solidFill>
                  <a:schemeClr val="accent1">
                    <a:lumMod val="50000"/>
                  </a:schemeClr>
                </a:solidFill>
                <a:latin typeface="Yu Gothic" pitchFamily="34" charset="-128"/>
                <a:ea typeface="Yu Gothic" pitchFamily="34" charset="-128"/>
              </a:rPr>
              <a:t>DO CICLO</a:t>
            </a:r>
          </a:p>
          <a:p>
            <a:pPr algn="r"/>
            <a:r>
              <a:rPr lang="pt-BR" sz="1000" b="1" smtClean="0">
                <a:solidFill>
                  <a:schemeClr val="accent1">
                    <a:lumMod val="50000"/>
                  </a:schemeClr>
                </a:solidFill>
                <a:latin typeface="Yu Gothic" pitchFamily="34" charset="-128"/>
                <a:ea typeface="Yu Gothic" pitchFamily="34" charset="-128"/>
              </a:rPr>
              <a:t>ANALÍTICO</a:t>
            </a:r>
            <a:endParaRPr lang="en-US" sz="1000" b="1">
              <a:solidFill>
                <a:schemeClr val="accent1">
                  <a:lumMod val="50000"/>
                </a:schemeClr>
              </a:solidFill>
              <a:latin typeface="Yu Gothic" pitchFamily="34" charset="-128"/>
              <a:ea typeface="Yu Gothic" pitchFamily="34" charset="-128"/>
            </a:endParaRPr>
          </a:p>
        </p:txBody>
      </p:sp>
      <p:sp>
        <p:nvSpPr>
          <p:cNvPr id="137" name="Left Brace 136"/>
          <p:cNvSpPr/>
          <p:nvPr/>
        </p:nvSpPr>
        <p:spPr>
          <a:xfrm rot="5400000">
            <a:off x="5403820" y="-1446143"/>
            <a:ext cx="92346" cy="6086686"/>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38" name="TextBox 137"/>
          <p:cNvSpPr txBox="1"/>
          <p:nvPr/>
        </p:nvSpPr>
        <p:spPr>
          <a:xfrm>
            <a:off x="8493336" y="2130969"/>
            <a:ext cx="686431" cy="169277"/>
          </a:xfrm>
          <a:prstGeom prst="rect">
            <a:avLst/>
          </a:prstGeom>
          <a:noFill/>
        </p:spPr>
        <p:txBody>
          <a:bodyPr wrap="square" rtlCol="0">
            <a:spAutoFit/>
          </a:bodyPr>
          <a:lstStyle/>
          <a:p>
            <a:pPr algn="ctr"/>
            <a:r>
              <a:rPr lang="pt-BR" sz="500" b="1" smtClean="0">
                <a:latin typeface="Yu Gothic" pitchFamily="34" charset="-128"/>
                <a:ea typeface="Yu Gothic" pitchFamily="34" charset="-128"/>
              </a:rPr>
              <a:t>COMUNIDADE</a:t>
            </a:r>
            <a:endParaRPr lang="en-US" sz="500" b="1">
              <a:latin typeface="Yu Gothic" pitchFamily="34" charset="-128"/>
              <a:ea typeface="Yu Gothic" pitchFamily="34" charset="-128"/>
            </a:endParaRPr>
          </a:p>
        </p:txBody>
      </p:sp>
      <p:pic>
        <p:nvPicPr>
          <p:cNvPr id="139" name="Picture 19"/>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3290285" y="1716208"/>
            <a:ext cx="378245" cy="365552"/>
          </a:xfrm>
          <a:prstGeom prst="ellipse">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0" name="TextBox 139"/>
          <p:cNvSpPr txBox="1"/>
          <p:nvPr/>
        </p:nvSpPr>
        <p:spPr>
          <a:xfrm>
            <a:off x="3205554" y="2130969"/>
            <a:ext cx="547707" cy="169277"/>
          </a:xfrm>
          <a:prstGeom prst="rect">
            <a:avLst/>
          </a:prstGeom>
          <a:noFill/>
        </p:spPr>
        <p:txBody>
          <a:bodyPr wrap="square" rtlCol="0">
            <a:spAutoFit/>
          </a:bodyPr>
          <a:lstStyle/>
          <a:p>
            <a:pPr algn="ctr"/>
            <a:r>
              <a:rPr lang="pt-BR" sz="500" b="1" smtClean="0">
                <a:latin typeface="Yu Gothic" pitchFamily="34" charset="-128"/>
                <a:ea typeface="Yu Gothic" pitchFamily="34" charset="-128"/>
              </a:rPr>
              <a:t>ANALISTA</a:t>
            </a:r>
            <a:endParaRPr lang="en-US" sz="500" b="1">
              <a:latin typeface="Yu Gothic" pitchFamily="34" charset="-128"/>
              <a:ea typeface="Yu Gothic" pitchFamily="34" charset="-128"/>
            </a:endParaRPr>
          </a:p>
        </p:txBody>
      </p:sp>
      <p:sp>
        <p:nvSpPr>
          <p:cNvPr id="29" name="Rectangle 28"/>
          <p:cNvSpPr/>
          <p:nvPr/>
        </p:nvSpPr>
        <p:spPr>
          <a:xfrm>
            <a:off x="58301" y="361950"/>
            <a:ext cx="9025792" cy="4572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00" smtClean="0">
                <a:solidFill>
                  <a:schemeClr val="tx1"/>
                </a:solidFill>
                <a:latin typeface="Yu Gothic" pitchFamily="34" charset="-128"/>
                <a:ea typeface="Yu Gothic" pitchFamily="34" charset="-128"/>
              </a:rPr>
              <a:t>O projeto do atletismo é relativamente simples, poderia ser feito por qualquer um dos envolvidos no ciclo analítico abaixo, que neste caso faria o papel do Cientista de Dados. O engenheiro e o analista talvez sentissem mais dificuldades nas pontas opostas às suas especialidades, mas se interessados e com cohecimento, conseguiriam transpor os desafios. Neste projeto há forte interação do analista de dados com o engenheiro na construção de um dos principais destaques, que são os Painéis Tableau para validação dos dados.</a:t>
            </a:r>
            <a:endParaRPr lang="en-US" sz="800">
              <a:solidFill>
                <a:schemeClr val="tx1"/>
              </a:solidFill>
              <a:latin typeface="Yu Gothic" pitchFamily="34" charset="-128"/>
              <a:ea typeface="Yu Gothic" pitchFamily="34" charset="-128"/>
            </a:endParaRPr>
          </a:p>
        </p:txBody>
      </p:sp>
      <p:pic>
        <p:nvPicPr>
          <p:cNvPr id="141" name="Picture 7"/>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922379" y="4558791"/>
            <a:ext cx="342773" cy="31278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2" name="Picture 14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3323017" y="4558792"/>
            <a:ext cx="312780" cy="312780"/>
          </a:xfrm>
          <a:prstGeom prst="rect">
            <a:avLst/>
          </a:prstGeom>
        </p:spPr>
      </p:pic>
      <p:pic>
        <p:nvPicPr>
          <p:cNvPr id="143" name="Picture 142"/>
          <p:cNvPicPr>
            <a:picLocks noChangeAspect="1"/>
          </p:cNvPicPr>
          <p:nvPr/>
        </p:nvPicPr>
        <p:blipFill>
          <a:blip r:embed="rId15"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5894144" y="4567126"/>
            <a:ext cx="307525" cy="307525"/>
          </a:xfrm>
          <a:prstGeom prst="rect">
            <a:avLst/>
          </a:prstGeom>
        </p:spPr>
      </p:pic>
      <p:grpSp>
        <p:nvGrpSpPr>
          <p:cNvPr id="30" name="Group 29"/>
          <p:cNvGrpSpPr/>
          <p:nvPr/>
        </p:nvGrpSpPr>
        <p:grpSpPr>
          <a:xfrm>
            <a:off x="8385882" y="3980083"/>
            <a:ext cx="540775" cy="412724"/>
            <a:chOff x="8337716" y="3780532"/>
            <a:chExt cx="860799" cy="656970"/>
          </a:xfrm>
        </p:grpSpPr>
        <p:pic>
          <p:nvPicPr>
            <p:cNvPr id="146" name="Picture 29" descr="Social media, gradient, media, blog, blogspot, blogger, circle icon - Free  download"/>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8337716" y="4087118"/>
              <a:ext cx="277782" cy="277782"/>
            </a:xfrm>
            <a:prstGeom prst="rect">
              <a:avLst/>
            </a:prstGeom>
            <a:noFill/>
            <a:extLst>
              <a:ext uri="{909E8E84-426E-40DD-AFC4-6F175D3DCCD1}">
                <a14:hiddenFill xmlns:a14="http://schemas.microsoft.com/office/drawing/2010/main">
                  <a:solidFill>
                    <a:srgbClr val="FFFFFF"/>
                  </a:solidFill>
                </a14:hiddenFill>
              </a:ext>
            </a:extLst>
          </p:spPr>
        </p:pic>
        <p:pic>
          <p:nvPicPr>
            <p:cNvPr id="147" name="Picture 6" descr="GitHub Logo and symbol, meaning, history, PNG, brand"/>
            <p:cNvPicPr>
              <a:picLocks noChangeAspect="1" noChangeArrowheads="1"/>
            </p:cNvPicPr>
            <p:nvPr/>
          </p:nvPicPr>
          <p:blipFill>
            <a:blip r:embed="rId17">
              <a:extLst>
                <a:ext uri="{28A0092B-C50C-407E-A947-70E740481C1C}">
                  <a14:useLocalDpi xmlns:a14="http://schemas.microsoft.com/office/drawing/2010/main" val="0"/>
                </a:ext>
              </a:extLst>
            </a:blip>
            <a:srcRect/>
            <a:stretch>
              <a:fillRect/>
            </a:stretch>
          </p:blipFill>
          <p:spPr bwMode="auto">
            <a:xfrm>
              <a:off x="8562675" y="4079842"/>
              <a:ext cx="635840" cy="357660"/>
            </a:xfrm>
            <a:prstGeom prst="rect">
              <a:avLst/>
            </a:prstGeom>
            <a:noFill/>
            <a:extLst>
              <a:ext uri="{909E8E84-426E-40DD-AFC4-6F175D3DCCD1}">
                <a14:hiddenFill xmlns:a14="http://schemas.microsoft.com/office/drawing/2010/main">
                  <a:solidFill>
                    <a:srgbClr val="FFFFFF"/>
                  </a:solidFill>
                </a14:hiddenFill>
              </a:ext>
            </a:extLst>
          </p:spPr>
        </p:pic>
        <p:pic>
          <p:nvPicPr>
            <p:cNvPr id="149" name="Picture 148"/>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8337716" y="3780532"/>
              <a:ext cx="662578" cy="249262"/>
            </a:xfrm>
            <a:prstGeom prst="rect">
              <a:avLst/>
            </a:prstGeom>
          </p:spPr>
        </p:pic>
      </p:grpSp>
      <p:pic>
        <p:nvPicPr>
          <p:cNvPr id="151" name="Picture 150"/>
          <p:cNvPicPr>
            <a:picLocks noChangeAspect="1"/>
          </p:cNvPicPr>
          <p:nvPr/>
        </p:nvPicPr>
        <p:blipFill rotWithShape="1">
          <a:blip r:embed="rId19" cstate="print">
            <a:extLst>
              <a:ext uri="{28A0092B-C50C-407E-A947-70E740481C1C}">
                <a14:useLocalDpi xmlns:a14="http://schemas.microsoft.com/office/drawing/2010/main" val="0"/>
              </a:ext>
            </a:extLst>
          </a:blip>
          <a:srcRect l="21711" r="21955"/>
          <a:stretch/>
        </p:blipFill>
        <p:spPr>
          <a:xfrm>
            <a:off x="6471686" y="4577230"/>
            <a:ext cx="273208" cy="275903"/>
          </a:xfrm>
          <a:prstGeom prst="rect">
            <a:avLst/>
          </a:prstGeom>
        </p:spPr>
      </p:pic>
      <p:sp>
        <p:nvSpPr>
          <p:cNvPr id="31" name="Oval 30"/>
          <p:cNvSpPr/>
          <p:nvPr/>
        </p:nvSpPr>
        <p:spPr>
          <a:xfrm>
            <a:off x="6298964" y="4769397"/>
            <a:ext cx="81433" cy="81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Oval 152"/>
          <p:cNvSpPr/>
          <p:nvPr/>
        </p:nvSpPr>
        <p:spPr>
          <a:xfrm>
            <a:off x="3260554" y="4769396"/>
            <a:ext cx="81433" cy="81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Oval 153"/>
          <p:cNvSpPr/>
          <p:nvPr/>
        </p:nvSpPr>
        <p:spPr>
          <a:xfrm>
            <a:off x="4127087" y="4912040"/>
            <a:ext cx="81433" cy="81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Oval 154"/>
          <p:cNvSpPr/>
          <p:nvPr/>
        </p:nvSpPr>
        <p:spPr>
          <a:xfrm>
            <a:off x="5182109" y="4917060"/>
            <a:ext cx="81433" cy="81433"/>
          </a:xfrm>
          <a:prstGeom prst="ellipse">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33" name="Curved Connector 32"/>
          <p:cNvCxnSpPr>
            <a:stCxn id="154" idx="2"/>
            <a:endCxn id="153" idx="4"/>
          </p:cNvCxnSpPr>
          <p:nvPr/>
        </p:nvCxnSpPr>
        <p:spPr>
          <a:xfrm rot="10800000">
            <a:off x="3301271" y="4850829"/>
            <a:ext cx="825816" cy="101928"/>
          </a:xfrm>
          <a:prstGeom prst="curvedConnector2">
            <a:avLst/>
          </a:prstGeom>
          <a:ln>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6" name="Curved Connector 155"/>
          <p:cNvCxnSpPr>
            <a:stCxn id="155" idx="6"/>
            <a:endCxn id="31" idx="3"/>
          </p:cNvCxnSpPr>
          <p:nvPr/>
        </p:nvCxnSpPr>
        <p:spPr>
          <a:xfrm flipV="1">
            <a:off x="5263542" y="4838904"/>
            <a:ext cx="1047348" cy="118873"/>
          </a:xfrm>
          <a:prstGeom prst="curvedConnector2">
            <a:avLst/>
          </a:prstGeom>
          <a:ln>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57" name="Straight Arrow Connector 156"/>
          <p:cNvCxnSpPr/>
          <p:nvPr/>
        </p:nvCxnSpPr>
        <p:spPr>
          <a:xfrm flipV="1">
            <a:off x="4719325" y="4753548"/>
            <a:ext cx="0" cy="127968"/>
          </a:xfrm>
          <a:prstGeom prst="straightConnector1">
            <a:avLst/>
          </a:prstGeom>
          <a:ln>
            <a:solidFill>
              <a:schemeClr val="tx1">
                <a:lumMod val="50000"/>
                <a:lumOff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669280478"/>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 name="TextBox 133"/>
          <p:cNvSpPr txBox="1"/>
          <p:nvPr/>
        </p:nvSpPr>
        <p:spPr>
          <a:xfrm>
            <a:off x="58301" y="4857750"/>
            <a:ext cx="9052292" cy="200055"/>
          </a:xfrm>
          <a:prstGeom prst="rect">
            <a:avLst/>
          </a:prstGeom>
          <a:noFill/>
        </p:spPr>
        <p:txBody>
          <a:bodyPr wrap="square" rtlCol="0">
            <a:spAutoFit/>
          </a:bodyPr>
          <a:lstStyle/>
          <a:p>
            <a:pPr algn="r"/>
            <a:r>
              <a:rPr lang="pt-BR" sz="700" b="1" smtClean="0">
                <a:latin typeface="Yu Gothic" pitchFamily="34" charset="-128"/>
                <a:ea typeface="Yu Gothic" pitchFamily="34" charset="-128"/>
              </a:rPr>
              <a:t>DADOSLIVRES.BLOG</a:t>
            </a:r>
            <a:endParaRPr lang="en-US" sz="700" b="1">
              <a:latin typeface="Yu Gothic" pitchFamily="34" charset="-128"/>
              <a:ea typeface="Yu Gothic" pitchFamily="34" charset="-128"/>
            </a:endParaRPr>
          </a:p>
        </p:txBody>
      </p:sp>
      <p:sp>
        <p:nvSpPr>
          <p:cNvPr id="106" name="TextBox 105"/>
          <p:cNvSpPr txBox="1"/>
          <p:nvPr/>
        </p:nvSpPr>
        <p:spPr>
          <a:xfrm>
            <a:off x="0" y="0"/>
            <a:ext cx="91440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CONTEXTO DE NEGÓCIO: O ATLETISMO</a:t>
            </a:r>
            <a:endParaRPr lang="en-US" b="1">
              <a:solidFill>
                <a:schemeClr val="bg1"/>
              </a:solidFill>
              <a:latin typeface="Yu Gothic" pitchFamily="34" charset="-128"/>
              <a:ea typeface="Yu Gothic" pitchFamily="34" charset="-128"/>
            </a:endParaRPr>
          </a:p>
        </p:txBody>
      </p:sp>
      <p:cxnSp>
        <p:nvCxnSpPr>
          <p:cNvPr id="135" name="Straight Connector 134"/>
          <p:cNvCxnSpPr/>
          <p:nvPr/>
        </p:nvCxnSpPr>
        <p:spPr>
          <a:xfrm>
            <a:off x="86061" y="5049882"/>
            <a:ext cx="8905539" cy="1"/>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165" name="Rectangle 164"/>
          <p:cNvSpPr/>
          <p:nvPr/>
        </p:nvSpPr>
        <p:spPr>
          <a:xfrm>
            <a:off x="58301" y="398045"/>
            <a:ext cx="9025792" cy="609600"/>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00" smtClean="0">
                <a:solidFill>
                  <a:schemeClr val="tx1"/>
                </a:solidFill>
                <a:latin typeface="Yu Gothic" pitchFamily="34" charset="-128"/>
                <a:ea typeface="Yu Gothic" pitchFamily="34" charset="-128"/>
              </a:rPr>
              <a:t>Mas afinal de contas, de que negócio estamos falando? Seja o profissional que for, precisará entender minimamente de atletismo olímpico, ou seja, atletismo E olimpíadas. E </a:t>
            </a:r>
            <a:r>
              <a:rPr lang="pt-BR" sz="800" smtClean="0">
                <a:solidFill>
                  <a:schemeClr val="tx1"/>
                </a:solidFill>
                <a:latin typeface="Yu Gothic" pitchFamily="34" charset="-128"/>
                <a:ea typeface="Yu Gothic" pitchFamily="34" charset="-128"/>
              </a:rPr>
              <a:t>muito provavelmente, até mesmo de forma intuitiva, </a:t>
            </a:r>
            <a:r>
              <a:rPr lang="pt-BR" sz="800" smtClean="0">
                <a:solidFill>
                  <a:schemeClr val="tx1"/>
                </a:solidFill>
                <a:latin typeface="Yu Gothic" pitchFamily="34" charset="-128"/>
                <a:ea typeface="Yu Gothic" pitchFamily="34" charset="-128"/>
              </a:rPr>
              <a:t>você já sabe. É o mínimo necessário para que se faça perguntas para si mesmo durante o processo de validação da extração de forma que a base não tenha erros. Deste ponto em diante, o aprendizado é como em qualquer novo projeto: se dá pela </a:t>
            </a:r>
            <a:r>
              <a:rPr lang="pt-BR" sz="800" smtClean="0">
                <a:solidFill>
                  <a:schemeClr val="tx1"/>
                </a:solidFill>
                <a:latin typeface="Yu Gothic" pitchFamily="34" charset="-128"/>
                <a:ea typeface="Yu Gothic" pitchFamily="34" charset="-128"/>
              </a:rPr>
              <a:t>quantidade de </a:t>
            </a:r>
            <a:r>
              <a:rPr lang="pt-BR" sz="800" smtClean="0">
                <a:solidFill>
                  <a:schemeClr val="tx1"/>
                </a:solidFill>
                <a:latin typeface="Yu Gothic" pitchFamily="34" charset="-128"/>
                <a:ea typeface="Yu Gothic" pitchFamily="34" charset="-128"/>
              </a:rPr>
              <a:t>interesse, durante a prática. Vamos repassar agora os pontos básicos só para garantir que daqui para frente todo mundo que seguir </a:t>
            </a:r>
            <a:r>
              <a:rPr lang="pt-BR" sz="800" smtClean="0">
                <a:solidFill>
                  <a:schemeClr val="tx1"/>
                </a:solidFill>
                <a:latin typeface="Yu Gothic" pitchFamily="34" charset="-128"/>
                <a:ea typeface="Yu Gothic" pitchFamily="34" charset="-128"/>
              </a:rPr>
              <a:t>por aqui estará </a:t>
            </a:r>
            <a:r>
              <a:rPr lang="pt-BR" sz="800" smtClean="0">
                <a:solidFill>
                  <a:schemeClr val="tx1"/>
                </a:solidFill>
                <a:latin typeface="Yu Gothic" pitchFamily="34" charset="-128"/>
                <a:ea typeface="Yu Gothic" pitchFamily="34" charset="-128"/>
              </a:rPr>
              <a:t>nivelado igual pelo mínimo necessário.</a:t>
            </a:r>
            <a:endParaRPr lang="en-US" sz="800">
              <a:solidFill>
                <a:schemeClr val="tx1"/>
              </a:solidFill>
              <a:latin typeface="Yu Gothic" pitchFamily="34" charset="-128"/>
              <a:ea typeface="Yu Gothic" pitchFamily="34" charset="-128"/>
            </a:endParaRPr>
          </a:p>
        </p:txBody>
      </p:sp>
      <p:pic>
        <p:nvPicPr>
          <p:cNvPr id="44"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19772" t="54428" r="59657" b="36528"/>
          <a:stretch/>
        </p:blipFill>
        <p:spPr bwMode="auto">
          <a:xfrm>
            <a:off x="5616204" y="4489556"/>
            <a:ext cx="301249" cy="36401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60181" t="54428" r="19248" b="36528"/>
          <a:stretch/>
        </p:blipFill>
        <p:spPr bwMode="auto">
          <a:xfrm>
            <a:off x="5928259" y="4489556"/>
            <a:ext cx="301250" cy="364010"/>
          </a:xfrm>
          <a:prstGeom prst="rect">
            <a:avLst/>
          </a:prstGeom>
          <a:noFill/>
          <a:extLst>
            <a:ext uri="{909E8E84-426E-40DD-AFC4-6F175D3DCCD1}">
              <a14:hiddenFill xmlns:a14="http://schemas.microsoft.com/office/drawing/2010/main">
                <a:solidFill>
                  <a:srgbClr val="FFFFFF"/>
                </a:solidFill>
              </a14:hiddenFill>
            </a:ext>
          </a:extLst>
        </p:spPr>
      </p:pic>
      <p:pic>
        <p:nvPicPr>
          <p:cNvPr id="47"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t="63222" r="79933" b="27984"/>
          <a:stretch/>
        </p:blipFill>
        <p:spPr bwMode="auto">
          <a:xfrm>
            <a:off x="6240315" y="4489556"/>
            <a:ext cx="293858" cy="353968"/>
          </a:xfrm>
          <a:prstGeom prst="rect">
            <a:avLst/>
          </a:prstGeom>
          <a:noFill/>
          <a:extLst>
            <a:ext uri="{909E8E84-426E-40DD-AFC4-6F175D3DCCD1}">
              <a14:hiddenFill xmlns:a14="http://schemas.microsoft.com/office/drawing/2010/main">
                <a:solidFill>
                  <a:srgbClr val="FFFFFF"/>
                </a:solidFill>
              </a14:hiddenFill>
            </a:ext>
          </a:extLst>
        </p:spPr>
      </p:pic>
      <p:pic>
        <p:nvPicPr>
          <p:cNvPr id="48"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40623" t="63222" r="39704" b="27984"/>
          <a:stretch/>
        </p:blipFill>
        <p:spPr bwMode="auto">
          <a:xfrm>
            <a:off x="6544979" y="4489556"/>
            <a:ext cx="288084" cy="353968"/>
          </a:xfrm>
          <a:prstGeom prst="rect">
            <a:avLst/>
          </a:prstGeom>
          <a:noFill/>
          <a:extLst>
            <a:ext uri="{909E8E84-426E-40DD-AFC4-6F175D3DCCD1}">
              <a14:hiddenFill xmlns:a14="http://schemas.microsoft.com/office/drawing/2010/main">
                <a:solidFill>
                  <a:srgbClr val="FFFFFF"/>
                </a:solidFill>
              </a14:hiddenFill>
            </a:ext>
          </a:extLst>
        </p:spPr>
      </p:pic>
      <p:pic>
        <p:nvPicPr>
          <p:cNvPr id="49"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80394" t="63222" b="27984"/>
          <a:stretch/>
        </p:blipFill>
        <p:spPr bwMode="auto">
          <a:xfrm>
            <a:off x="6843869" y="4489556"/>
            <a:ext cx="287108" cy="353968"/>
          </a:xfrm>
          <a:prstGeom prst="rect">
            <a:avLst/>
          </a:prstGeom>
          <a:noFill/>
          <a:extLst>
            <a:ext uri="{909E8E84-426E-40DD-AFC4-6F175D3DCCD1}">
              <a14:hiddenFill xmlns:a14="http://schemas.microsoft.com/office/drawing/2010/main">
                <a:solidFill>
                  <a:srgbClr val="FFFFFF"/>
                </a:solidFill>
              </a14:hiddenFill>
            </a:ext>
          </a:extLst>
        </p:spPr>
      </p:pic>
      <p:pic>
        <p:nvPicPr>
          <p:cNvPr id="50"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19011" t="71892" r="59274" b="19272"/>
          <a:stretch/>
        </p:blipFill>
        <p:spPr bwMode="auto">
          <a:xfrm>
            <a:off x="7141783" y="4489556"/>
            <a:ext cx="317985" cy="355642"/>
          </a:xfrm>
          <a:prstGeom prst="rect">
            <a:avLst/>
          </a:prstGeom>
          <a:noFill/>
          <a:extLst>
            <a:ext uri="{909E8E84-426E-40DD-AFC4-6F175D3DCCD1}">
              <a14:hiddenFill xmlns:a14="http://schemas.microsoft.com/office/drawing/2010/main">
                <a:solidFill>
                  <a:srgbClr val="FFFFFF"/>
                </a:solidFill>
              </a14:hiddenFill>
            </a:ext>
          </a:extLst>
        </p:spPr>
      </p:pic>
      <p:pic>
        <p:nvPicPr>
          <p:cNvPr id="51"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59905" t="71892" r="19523" b="19272"/>
          <a:stretch/>
        </p:blipFill>
        <p:spPr bwMode="auto">
          <a:xfrm>
            <a:off x="7470574" y="4489556"/>
            <a:ext cx="301249" cy="355642"/>
          </a:xfrm>
          <a:prstGeom prst="rect">
            <a:avLst/>
          </a:prstGeom>
          <a:noFill/>
          <a:extLst>
            <a:ext uri="{909E8E84-426E-40DD-AFC4-6F175D3DCCD1}">
              <a14:hiddenFill xmlns:a14="http://schemas.microsoft.com/office/drawing/2010/main">
                <a:solidFill>
                  <a:srgbClr val="FFFFFF"/>
                </a:solidFill>
              </a14:hiddenFill>
            </a:ext>
          </a:extLst>
        </p:spPr>
      </p:pic>
      <p:pic>
        <p:nvPicPr>
          <p:cNvPr id="52"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20286" t="89376" r="59428" b="2058"/>
          <a:stretch/>
        </p:blipFill>
        <p:spPr bwMode="auto">
          <a:xfrm>
            <a:off x="8694535" y="4489556"/>
            <a:ext cx="297065" cy="344763"/>
          </a:xfrm>
          <a:prstGeom prst="rect">
            <a:avLst/>
          </a:prstGeom>
          <a:noFill/>
          <a:extLst>
            <a:ext uri="{909E8E84-426E-40DD-AFC4-6F175D3DCCD1}">
              <a14:hiddenFill xmlns:a14="http://schemas.microsoft.com/office/drawing/2010/main">
                <a:solidFill>
                  <a:srgbClr val="FFFFFF"/>
                </a:solidFill>
              </a14:hiddenFill>
            </a:ext>
          </a:extLst>
        </p:spPr>
      </p:pic>
      <p:pic>
        <p:nvPicPr>
          <p:cNvPr id="53"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t="80727" r="79657" b="10666"/>
          <a:stretch/>
        </p:blipFill>
        <p:spPr bwMode="auto">
          <a:xfrm>
            <a:off x="7782629" y="4489556"/>
            <a:ext cx="297902" cy="346437"/>
          </a:xfrm>
          <a:prstGeom prst="rect">
            <a:avLst/>
          </a:prstGeom>
          <a:noFill/>
          <a:extLst>
            <a:ext uri="{909E8E84-426E-40DD-AFC4-6F175D3DCCD1}">
              <a14:hiddenFill xmlns:a14="http://schemas.microsoft.com/office/drawing/2010/main">
                <a:solidFill>
                  <a:srgbClr val="FFFFFF"/>
                </a:solidFill>
              </a14:hiddenFill>
            </a:ext>
          </a:extLst>
        </p:spPr>
      </p:pic>
      <p:pic>
        <p:nvPicPr>
          <p:cNvPr id="54"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40451" t="80727" r="40120" b="10666"/>
          <a:stretch/>
        </p:blipFill>
        <p:spPr bwMode="auto">
          <a:xfrm>
            <a:off x="8091337" y="4489556"/>
            <a:ext cx="284513" cy="346437"/>
          </a:xfrm>
          <a:prstGeom prst="rect">
            <a:avLst/>
          </a:prstGeom>
          <a:noFill/>
          <a:extLst>
            <a:ext uri="{909E8E84-426E-40DD-AFC4-6F175D3DCCD1}">
              <a14:hiddenFill xmlns:a14="http://schemas.microsoft.com/office/drawing/2010/main">
                <a:solidFill>
                  <a:srgbClr val="FFFFFF"/>
                </a:solidFill>
              </a14:hiddenFill>
            </a:ext>
          </a:extLst>
        </p:spPr>
      </p:pic>
      <p:pic>
        <p:nvPicPr>
          <p:cNvPr id="55"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79714" t="80727" b="10666"/>
          <a:stretch/>
        </p:blipFill>
        <p:spPr bwMode="auto">
          <a:xfrm>
            <a:off x="8386656" y="4489556"/>
            <a:ext cx="297065" cy="346437"/>
          </a:xfrm>
          <a:prstGeom prst="rect">
            <a:avLst/>
          </a:prstGeom>
          <a:noFill/>
          <a:extLst>
            <a:ext uri="{909E8E84-426E-40DD-AFC4-6F175D3DCCD1}">
              <a14:hiddenFill xmlns:a14="http://schemas.microsoft.com/office/drawing/2010/main">
                <a:solidFill>
                  <a:srgbClr val="FFFFFF"/>
                </a:solidFill>
              </a14:hiddenFill>
            </a:ext>
          </a:extLst>
        </p:spPr>
      </p:pic>
      <p:pic>
        <p:nvPicPr>
          <p:cNvPr id="56"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t="28461" r="80072" b="62911"/>
          <a:stretch/>
        </p:blipFill>
        <p:spPr bwMode="auto">
          <a:xfrm>
            <a:off x="3167887" y="4489556"/>
            <a:ext cx="291821" cy="347274"/>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39577" t="28461" r="39852" b="62911"/>
          <a:stretch/>
        </p:blipFill>
        <p:spPr bwMode="auto">
          <a:xfrm>
            <a:off x="3470514" y="4489556"/>
            <a:ext cx="301250" cy="347274"/>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79919" t="28461" b="62911"/>
          <a:stretch/>
        </p:blipFill>
        <p:spPr bwMode="auto">
          <a:xfrm>
            <a:off x="3782570" y="4489556"/>
            <a:ext cx="294067" cy="347274"/>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60003" t="37296" r="20569" b="54035"/>
          <a:stretch/>
        </p:blipFill>
        <p:spPr bwMode="auto">
          <a:xfrm>
            <a:off x="4389945" y="4489556"/>
            <a:ext cx="284513" cy="348947"/>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19919" t="37296" r="60162" b="54035"/>
          <a:stretch/>
        </p:blipFill>
        <p:spPr bwMode="auto">
          <a:xfrm>
            <a:off x="4087443" y="4489556"/>
            <a:ext cx="291696" cy="348947"/>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t="45758" r="80202" b="45406"/>
          <a:stretch/>
        </p:blipFill>
        <p:spPr bwMode="auto">
          <a:xfrm>
            <a:off x="4685264" y="4489556"/>
            <a:ext cx="289924" cy="355642"/>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39419" t="45758" r="40009" b="45406"/>
          <a:stretch/>
        </p:blipFill>
        <p:spPr bwMode="auto">
          <a:xfrm>
            <a:off x="4985994" y="4489556"/>
            <a:ext cx="301249" cy="355642"/>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79012" t="45758" b="45406"/>
          <a:stretch/>
        </p:blipFill>
        <p:spPr bwMode="auto">
          <a:xfrm>
            <a:off x="5298049" y="4489556"/>
            <a:ext cx="307349" cy="355642"/>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t="10961" r="80472" b="80203"/>
          <a:stretch/>
        </p:blipFill>
        <p:spPr bwMode="auto">
          <a:xfrm>
            <a:off x="1640245" y="4489556"/>
            <a:ext cx="285964" cy="355642"/>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39428" t="10961" r="40001" b="80203"/>
          <a:stretch/>
        </p:blipFill>
        <p:spPr bwMode="auto">
          <a:xfrm>
            <a:off x="1937015" y="4489556"/>
            <a:ext cx="301250" cy="355642"/>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79470" t="10961" b="80203"/>
          <a:stretch/>
        </p:blipFill>
        <p:spPr bwMode="auto">
          <a:xfrm>
            <a:off x="2249071" y="4489556"/>
            <a:ext cx="300636" cy="355642"/>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t="2332" b="89040"/>
          <a:stretch/>
        </p:blipFill>
        <p:spPr bwMode="auto">
          <a:xfrm>
            <a:off x="133935" y="4489556"/>
            <a:ext cx="1464407" cy="347274"/>
          </a:xfrm>
          <a:prstGeom prst="rect">
            <a:avLst/>
          </a:prstGeom>
          <a:noFill/>
          <a:extLst>
            <a:ext uri="{909E8E84-426E-40DD-AFC4-6F175D3DCCD1}">
              <a14:hiddenFill xmlns:a14="http://schemas.microsoft.com/office/drawing/2010/main">
                <a:solidFill>
                  <a:srgbClr val="FFFFFF"/>
                </a:solidFill>
              </a14:hiddenFill>
            </a:ext>
          </a:extLst>
        </p:spPr>
      </p:pic>
      <p:pic>
        <p:nvPicPr>
          <p:cNvPr id="68"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20531" t="19489" r="60040" b="71364"/>
          <a:stretch/>
        </p:blipFill>
        <p:spPr bwMode="auto">
          <a:xfrm>
            <a:off x="2560513" y="4489556"/>
            <a:ext cx="284513" cy="368194"/>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4" descr="Olympic Logos"/>
          <p:cNvPicPr>
            <a:picLocks noChangeAspect="1" noChangeArrowheads="1"/>
          </p:cNvPicPr>
          <p:nvPr/>
        </p:nvPicPr>
        <p:blipFill rotWithShape="1">
          <a:blip r:embed="rId2">
            <a:extLst>
              <a:ext uri="{28A0092B-C50C-407E-A947-70E740481C1C}">
                <a14:useLocalDpi xmlns:a14="http://schemas.microsoft.com/office/drawing/2010/main" val="0"/>
              </a:ext>
            </a:extLst>
          </a:blip>
          <a:srcRect l="59428" t="19489" r="20000" b="71364"/>
          <a:stretch/>
        </p:blipFill>
        <p:spPr bwMode="auto">
          <a:xfrm>
            <a:off x="2855832" y="4489556"/>
            <a:ext cx="301249" cy="368194"/>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0" y="4857750"/>
            <a:ext cx="2708093" cy="184666"/>
          </a:xfrm>
          <a:prstGeom prst="rect">
            <a:avLst/>
          </a:prstGeom>
        </p:spPr>
        <p:txBody>
          <a:bodyPr wrap="square">
            <a:spAutoFit/>
          </a:bodyPr>
          <a:lstStyle/>
          <a:p>
            <a:r>
              <a:rPr lang="en-US" sz="600"/>
              <a:t>https://www.businessinsider.com/what-every-olympic-logo-looks-like-2016-7</a:t>
            </a:r>
          </a:p>
        </p:txBody>
      </p:sp>
      <p:grpSp>
        <p:nvGrpSpPr>
          <p:cNvPr id="24" name="Group 23"/>
          <p:cNvGrpSpPr/>
          <p:nvPr/>
        </p:nvGrpSpPr>
        <p:grpSpPr>
          <a:xfrm>
            <a:off x="2035579" y="1123950"/>
            <a:ext cx="1517636" cy="2438400"/>
            <a:chOff x="1958971" y="1123950"/>
            <a:chExt cx="1517636" cy="2438400"/>
          </a:xfrm>
        </p:grpSpPr>
        <p:sp>
          <p:nvSpPr>
            <p:cNvPr id="27" name="Rectangle 26"/>
            <p:cNvSpPr/>
            <p:nvPr/>
          </p:nvSpPr>
          <p:spPr>
            <a:xfrm>
              <a:off x="1961649" y="1123950"/>
              <a:ext cx="1512281" cy="871236"/>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600" smtClean="0">
                  <a:solidFill>
                    <a:schemeClr val="tx1"/>
                  </a:solidFill>
                  <a:latin typeface="Yu Gothic" pitchFamily="34" charset="-128"/>
                  <a:ea typeface="Yu Gothic" pitchFamily="34" charset="-128"/>
                </a:rPr>
                <a:t>O atletismo é um esporte olímpico clássico, e está presente em todas as competições desde 1896, primeira edição dos jogos</a:t>
              </a:r>
              <a:r>
                <a:rPr lang="pt-BR" sz="600">
                  <a:solidFill>
                    <a:schemeClr val="tx1"/>
                  </a:solidFill>
                  <a:latin typeface="Yu Gothic" pitchFamily="34" charset="-128"/>
                  <a:ea typeface="Yu Gothic" pitchFamily="34" charset="-128"/>
                </a:rPr>
                <a:t>. Os corredores se dispõem em </a:t>
              </a:r>
              <a:r>
                <a:rPr lang="pt-BR" sz="600" smtClean="0">
                  <a:solidFill>
                    <a:schemeClr val="tx1"/>
                  </a:solidFill>
                  <a:latin typeface="Yu Gothic" pitchFamily="34" charset="-128"/>
                  <a:ea typeface="Yu Gothic" pitchFamily="34" charset="-128"/>
                </a:rPr>
                <a:t>raias </a:t>
              </a:r>
              <a:r>
                <a:rPr lang="pt-BR" sz="600">
                  <a:solidFill>
                    <a:schemeClr val="tx1"/>
                  </a:solidFill>
                  <a:latin typeface="Yu Gothic" pitchFamily="34" charset="-128"/>
                  <a:ea typeface="Yu Gothic" pitchFamily="34" charset="-128"/>
                </a:rPr>
                <a:t>e após o tiro de largada disputam para ver quem chega primeiro. </a:t>
              </a:r>
              <a:r>
                <a:rPr lang="pt-BR" sz="600" smtClean="0">
                  <a:solidFill>
                    <a:schemeClr val="tx1"/>
                  </a:solidFill>
                  <a:latin typeface="Yu Gothic" pitchFamily="34" charset="-128"/>
                  <a:ea typeface="Yu Gothic" pitchFamily="34" charset="-128"/>
                </a:rPr>
                <a:t>Diversas etapas eliminatórias são disputadas até que se chegue à grande final.</a:t>
              </a:r>
              <a:endParaRPr lang="en-US" sz="600">
                <a:solidFill>
                  <a:schemeClr val="tx1"/>
                </a:solidFill>
                <a:latin typeface="Yu Gothic" pitchFamily="34" charset="-128"/>
                <a:ea typeface="Yu Gothic" pitchFamily="34" charset="-128"/>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8971" y="2045544"/>
              <a:ext cx="1517636" cy="8310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0" name="Rectangle 69"/>
            <p:cNvSpPr/>
            <p:nvPr/>
          </p:nvSpPr>
          <p:spPr>
            <a:xfrm>
              <a:off x="1959041" y="2952750"/>
              <a:ext cx="1517496" cy="609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600" smtClean="0">
                  <a:solidFill>
                    <a:schemeClr val="tx1"/>
                  </a:solidFill>
                  <a:latin typeface="Yu Gothic" pitchFamily="34" charset="-128"/>
                  <a:ea typeface="Yu Gothic" pitchFamily="34" charset="-128"/>
                </a:rPr>
                <a:t>O número de raias varia entre 7 e 9 dependendo da edição dos jogos e das etapa disputada. A competição evoluiu para acompanhar </a:t>
              </a:r>
              <a:r>
                <a:rPr lang="pt-BR" sz="600" smtClean="0">
                  <a:solidFill>
                    <a:schemeClr val="tx1"/>
                  </a:solidFill>
                  <a:latin typeface="Yu Gothic" pitchFamily="34" charset="-128"/>
                  <a:ea typeface="Yu Gothic" pitchFamily="34" charset="-128"/>
                </a:rPr>
                <a:t>o desenvolvimento do </a:t>
              </a:r>
              <a:r>
                <a:rPr lang="pt-BR" sz="600" smtClean="0">
                  <a:solidFill>
                    <a:schemeClr val="tx1"/>
                  </a:solidFill>
                  <a:latin typeface="Yu Gothic" pitchFamily="34" charset="-128"/>
                  <a:ea typeface="Yu Gothic" pitchFamily="34" charset="-128"/>
                </a:rPr>
                <a:t>esporte e o crescente número de participantes.</a:t>
              </a:r>
              <a:endParaRPr lang="en-US" sz="600">
                <a:solidFill>
                  <a:schemeClr val="tx1"/>
                </a:solidFill>
                <a:latin typeface="Yu Gothic" pitchFamily="34" charset="-128"/>
                <a:ea typeface="Yu Gothic" pitchFamily="34" charset="-128"/>
              </a:endParaRPr>
            </a:p>
          </p:txBody>
        </p:sp>
      </p:grpSp>
      <p:grpSp>
        <p:nvGrpSpPr>
          <p:cNvPr id="4" name="Group 3"/>
          <p:cNvGrpSpPr/>
          <p:nvPr/>
        </p:nvGrpSpPr>
        <p:grpSpPr>
          <a:xfrm>
            <a:off x="134660" y="4139262"/>
            <a:ext cx="8856940" cy="337488"/>
            <a:chOff x="134660" y="4152242"/>
            <a:chExt cx="8856940" cy="337488"/>
          </a:xfrm>
        </p:grpSpPr>
        <p:pic>
          <p:nvPicPr>
            <p:cNvPr id="80" name="Imagem 7" descr="Jim Hines 1968.jpg"/>
            <p:cNvPicPr>
              <a:picLocks noChangeAspect="1" noChangeArrowheads="1"/>
            </p:cNvPicPr>
            <p:nvPr/>
          </p:nvPicPr>
          <p:blipFill rotWithShape="1">
            <a:blip r:embed="rId4">
              <a:extLst>
                <a:ext uri="{28A0092B-C50C-407E-A947-70E740481C1C}">
                  <a14:useLocalDpi xmlns:a14="http://schemas.microsoft.com/office/drawing/2010/main" val="0"/>
                </a:ext>
              </a:extLst>
            </a:blip>
            <a:srcRect l="34091" t="7054" r="9091" b="40798"/>
            <a:stretch/>
          </p:blipFill>
          <p:spPr bwMode="auto">
            <a:xfrm>
              <a:off x="4727430" y="4152242"/>
              <a:ext cx="289817" cy="317776"/>
            </a:xfrm>
            <a:prstGeom prst="rect">
              <a:avLst/>
            </a:prstGeom>
            <a:solidFill>
              <a:schemeClr val="bg1">
                <a:lumMod val="95000"/>
              </a:schemeClr>
            </a:solidFill>
            <a:extLst/>
          </p:spPr>
        </p:pic>
        <p:pic>
          <p:nvPicPr>
            <p:cNvPr id="81" name="Imagem 8" descr="http://cache1.asset-cache.net/xt/457374628.jpg?v=1&amp;g=fs2%7C0%7Ceditorial171%7C74%7C628&amp;s=1"/>
            <p:cNvPicPr>
              <a:picLocks noChangeAspect="1" noChangeArrowheads="1"/>
            </p:cNvPicPr>
            <p:nvPr/>
          </p:nvPicPr>
          <p:blipFill rotWithShape="1">
            <a:blip r:embed="rId5">
              <a:extLst>
                <a:ext uri="{28A0092B-C50C-407E-A947-70E740481C1C}">
                  <a14:useLocalDpi xmlns:a14="http://schemas.microsoft.com/office/drawing/2010/main" val="0"/>
                </a:ext>
              </a:extLst>
            </a:blip>
            <a:srcRect l="19595" r="25453" b="32844"/>
            <a:stretch/>
          </p:blipFill>
          <p:spPr bwMode="auto">
            <a:xfrm>
              <a:off x="5027194" y="4152242"/>
              <a:ext cx="299146" cy="317776"/>
            </a:xfrm>
            <a:prstGeom prst="rect">
              <a:avLst/>
            </a:prstGeom>
            <a:solidFill>
              <a:schemeClr val="bg1">
                <a:lumMod val="95000"/>
              </a:schemeClr>
            </a:solidFill>
            <a:extLst/>
          </p:spPr>
        </p:pic>
        <p:pic>
          <p:nvPicPr>
            <p:cNvPr id="82" name="Imagem 9" descr="http://www.bestoftrinidad.com/olympics/crawford5.jpg"/>
            <p:cNvPicPr>
              <a:picLocks noChangeAspect="1" noChangeArrowheads="1"/>
            </p:cNvPicPr>
            <p:nvPr/>
          </p:nvPicPr>
          <p:blipFill rotWithShape="1">
            <a:blip r:embed="rId6">
              <a:extLst>
                <a:ext uri="{28A0092B-C50C-407E-A947-70E740481C1C}">
                  <a14:useLocalDpi xmlns:a14="http://schemas.microsoft.com/office/drawing/2010/main" val="0"/>
                </a:ext>
              </a:extLst>
            </a:blip>
            <a:srcRect l="14999" r="22001" b="38849"/>
            <a:stretch/>
          </p:blipFill>
          <p:spPr bwMode="auto">
            <a:xfrm>
              <a:off x="5336287" y="4152242"/>
              <a:ext cx="292149" cy="317776"/>
            </a:xfrm>
            <a:prstGeom prst="rect">
              <a:avLst/>
            </a:prstGeom>
            <a:solidFill>
              <a:schemeClr val="bg1">
                <a:lumMod val="95000"/>
              </a:schemeClr>
            </a:solidFill>
            <a:extLst/>
          </p:spPr>
        </p:pic>
        <p:pic>
          <p:nvPicPr>
            <p:cNvPr id="83" name="Imagem 10" descr="http://static.guim.co.uk/sys-images/Sport/Pix/pictures/2012/6/15/1339755517401/Allan-Wells-wins-at-Mosco-008.jpg"/>
            <p:cNvPicPr>
              <a:picLocks noChangeAspect="1" noChangeArrowheads="1"/>
            </p:cNvPicPr>
            <p:nvPr/>
          </p:nvPicPr>
          <p:blipFill rotWithShape="1">
            <a:blip r:embed="rId7">
              <a:extLst>
                <a:ext uri="{28A0092B-C50C-407E-A947-70E740481C1C}">
                  <a14:useLocalDpi xmlns:a14="http://schemas.microsoft.com/office/drawing/2010/main" val="0"/>
                </a:ext>
              </a:extLst>
            </a:blip>
            <a:srcRect l="17066" r="39435" b="4938"/>
            <a:stretch/>
          </p:blipFill>
          <p:spPr bwMode="auto">
            <a:xfrm>
              <a:off x="5638383" y="4152242"/>
              <a:ext cx="301477" cy="321515"/>
            </a:xfrm>
            <a:prstGeom prst="rect">
              <a:avLst/>
            </a:prstGeom>
            <a:solidFill>
              <a:schemeClr val="bg1">
                <a:lumMod val="95000"/>
              </a:schemeClr>
            </a:solidFill>
            <a:extLst/>
          </p:spPr>
        </p:pic>
        <p:pic>
          <p:nvPicPr>
            <p:cNvPr id="84" name="Imagem 11" descr="https://www.greenme.com.br/images/viver/esporte-tempo-livre/carl_lewis.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674" r="31304"/>
            <a:stretch/>
          </p:blipFill>
          <p:spPr bwMode="auto">
            <a:xfrm>
              <a:off x="5949807" y="4152242"/>
              <a:ext cx="292149" cy="326321"/>
            </a:xfrm>
            <a:prstGeom prst="rect">
              <a:avLst/>
            </a:prstGeom>
            <a:solidFill>
              <a:schemeClr val="bg1">
                <a:lumMod val="95000"/>
              </a:schemeClr>
            </a:solidFill>
            <a:extLst/>
          </p:spPr>
        </p:pic>
        <p:pic>
          <p:nvPicPr>
            <p:cNvPr id="85" name="Imagem 12" descr="https://s3.amazonaws.com/rapgenius/1358717727_6593.jpg"/>
            <p:cNvPicPr>
              <a:picLocks noChangeAspect="1" noChangeArrowheads="1"/>
            </p:cNvPicPr>
            <p:nvPr/>
          </p:nvPicPr>
          <p:blipFill rotWithShape="1">
            <a:blip r:embed="rId9" cstate="print">
              <a:extLst>
                <a:ext uri="{28A0092B-C50C-407E-A947-70E740481C1C}">
                  <a14:useLocalDpi xmlns:a14="http://schemas.microsoft.com/office/drawing/2010/main" val="0"/>
                </a:ext>
              </a:extLst>
            </a:blip>
            <a:srcRect l="25063" r="28535" b="52729"/>
            <a:stretch/>
          </p:blipFill>
          <p:spPr bwMode="auto">
            <a:xfrm>
              <a:off x="6858427" y="4152242"/>
              <a:ext cx="296267" cy="326539"/>
            </a:xfrm>
            <a:prstGeom prst="rect">
              <a:avLst/>
            </a:prstGeom>
            <a:solidFill>
              <a:schemeClr val="bg1">
                <a:lumMod val="95000"/>
              </a:schemeClr>
            </a:solidFill>
            <a:extLst/>
          </p:spPr>
        </p:pic>
        <p:pic>
          <p:nvPicPr>
            <p:cNvPr id="86" name="Imagem 13" descr="http://linfordchristiedopingandhistory.weebly.com/uploads/4/9/1/1/49117549/1268465_orig.jpg"/>
            <p:cNvPicPr>
              <a:picLocks noChangeAspect="1" noChangeArrowheads="1"/>
            </p:cNvPicPr>
            <p:nvPr/>
          </p:nvPicPr>
          <p:blipFill rotWithShape="1">
            <a:blip r:embed="rId10" cstate="print">
              <a:extLst>
                <a:ext uri="{28A0092B-C50C-407E-A947-70E740481C1C}">
                  <a14:useLocalDpi xmlns:a14="http://schemas.microsoft.com/office/drawing/2010/main" val="0"/>
                </a:ext>
              </a:extLst>
            </a:blip>
            <a:srcRect l="43419" t="1" r="14489" b="-3318"/>
            <a:stretch/>
          </p:blipFill>
          <p:spPr bwMode="auto">
            <a:xfrm>
              <a:off x="6553999" y="4152242"/>
              <a:ext cx="294481" cy="337488"/>
            </a:xfrm>
            <a:prstGeom prst="rect">
              <a:avLst/>
            </a:prstGeom>
            <a:solidFill>
              <a:schemeClr val="bg1">
                <a:lumMod val="95000"/>
              </a:schemeClr>
            </a:solidFill>
            <a:extLst/>
          </p:spPr>
        </p:pic>
        <p:pic>
          <p:nvPicPr>
            <p:cNvPr id="87" name="Imagem 14" descr="Maurice Greene, Sydney2000.jpg"/>
            <p:cNvPicPr>
              <a:picLocks noChangeAspect="1" noChangeArrowheads="1"/>
            </p:cNvPicPr>
            <p:nvPr/>
          </p:nvPicPr>
          <p:blipFill rotWithShape="1">
            <a:blip r:embed="rId11">
              <a:extLst>
                <a:ext uri="{28A0092B-C50C-407E-A947-70E740481C1C}">
                  <a14:useLocalDpi xmlns:a14="http://schemas.microsoft.com/office/drawing/2010/main" val="0"/>
                </a:ext>
              </a:extLst>
            </a:blip>
            <a:srcRect l="11538" r="20280" b="39161"/>
            <a:stretch/>
          </p:blipFill>
          <p:spPr bwMode="auto">
            <a:xfrm>
              <a:off x="7164641" y="4152242"/>
              <a:ext cx="301478" cy="326272"/>
            </a:xfrm>
            <a:prstGeom prst="rect">
              <a:avLst/>
            </a:prstGeom>
            <a:solidFill>
              <a:schemeClr val="bg1">
                <a:lumMod val="95000"/>
              </a:schemeClr>
            </a:solidFill>
            <a:extLst/>
          </p:spPr>
        </p:pic>
        <p:pic>
          <p:nvPicPr>
            <p:cNvPr id="88" name="Imagem 15" descr="Justin Gatlin by Augustas Didzgalvis.jpg"/>
            <p:cNvPicPr>
              <a:picLocks noChangeAspect="1" noChangeArrowheads="1"/>
            </p:cNvPicPr>
            <p:nvPr/>
          </p:nvPicPr>
          <p:blipFill rotWithShape="1">
            <a:blip r:embed="rId12">
              <a:extLst>
                <a:ext uri="{28A0092B-C50C-407E-A947-70E740481C1C}">
                  <a14:useLocalDpi xmlns:a14="http://schemas.microsoft.com/office/drawing/2010/main" val="0"/>
                </a:ext>
              </a:extLst>
            </a:blip>
            <a:srcRect l="14341" r="28743" b="22667"/>
            <a:stretch/>
          </p:blipFill>
          <p:spPr bwMode="auto">
            <a:xfrm>
              <a:off x="7476066" y="4152242"/>
              <a:ext cx="294481" cy="326272"/>
            </a:xfrm>
            <a:prstGeom prst="rect">
              <a:avLst/>
            </a:prstGeom>
            <a:solidFill>
              <a:schemeClr val="bg1">
                <a:lumMod val="95000"/>
              </a:schemeClr>
            </a:solidFill>
            <a:extLst/>
          </p:spPr>
        </p:pic>
        <p:pic>
          <p:nvPicPr>
            <p:cNvPr id="89" name="Imagem 16" descr="Usain Bolt by Augustas Didzgalvis (croppe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7780494" y="4152242"/>
              <a:ext cx="295717" cy="325253"/>
            </a:xfrm>
            <a:prstGeom prst="rect">
              <a:avLst/>
            </a:prstGeom>
            <a:solidFill>
              <a:schemeClr val="bg1">
                <a:lumMod val="95000"/>
              </a:schemeClr>
            </a:solidFill>
            <a:extLst/>
          </p:spPr>
        </p:pic>
        <p:pic>
          <p:nvPicPr>
            <p:cNvPr id="90" name="Imagem 17" descr="Armin Hary c1967.jpg"/>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4120391" y="4152242"/>
              <a:ext cx="294148" cy="317758"/>
            </a:xfrm>
            <a:prstGeom prst="rect">
              <a:avLst/>
            </a:prstGeom>
            <a:solidFill>
              <a:schemeClr val="bg1">
                <a:lumMod val="95000"/>
              </a:schemeClr>
            </a:solidFill>
            <a:extLst/>
          </p:spPr>
        </p:pic>
        <p:pic>
          <p:nvPicPr>
            <p:cNvPr id="91" name="Imagem 18" descr="http://jacksonville.com/sites/default/files/imagecache/superphoto/editorial/images/images/mdControlled/cms/2011/03/14/799170579.jpg"/>
            <p:cNvPicPr>
              <a:picLocks noChangeAspect="1" noChangeArrowheads="1"/>
            </p:cNvPicPr>
            <p:nvPr/>
          </p:nvPicPr>
          <p:blipFill rotWithShape="1">
            <a:blip r:embed="rId15" cstate="print">
              <a:extLst>
                <a:ext uri="{28A0092B-C50C-407E-A947-70E740481C1C}">
                  <a14:useLocalDpi xmlns:a14="http://schemas.microsoft.com/office/drawing/2010/main" val="0"/>
                </a:ext>
              </a:extLst>
            </a:blip>
            <a:srcRect l="30523" r="17103" b="52248"/>
            <a:stretch/>
          </p:blipFill>
          <p:spPr bwMode="auto">
            <a:xfrm>
              <a:off x="4424486" y="4152242"/>
              <a:ext cx="292997" cy="321247"/>
            </a:xfrm>
            <a:prstGeom prst="rect">
              <a:avLst/>
            </a:prstGeom>
            <a:solidFill>
              <a:schemeClr val="bg1">
                <a:lumMod val="95000"/>
              </a:schemeClr>
            </a:solidFill>
            <a:extLst/>
          </p:spPr>
        </p:pic>
        <p:pic>
          <p:nvPicPr>
            <p:cNvPr id="92" name="Imagem 19" descr="Percy Williams 1928.jpg"/>
            <p:cNvPicPr>
              <a:picLocks noChangeAspect="1" noChangeArrowheads="1"/>
            </p:cNvPicPr>
            <p:nvPr/>
          </p:nvPicPr>
          <p:blipFill rotWithShape="1">
            <a:blip r:embed="rId16">
              <a:extLst>
                <a:ext uri="{28A0092B-C50C-407E-A947-70E740481C1C}">
                  <a14:useLocalDpi xmlns:a14="http://schemas.microsoft.com/office/drawing/2010/main" val="0"/>
                </a:ext>
              </a:extLst>
            </a:blip>
            <a:srcRect l="27792" t="5558" r="25866" b="52452"/>
            <a:stretch/>
          </p:blipFill>
          <p:spPr bwMode="auto">
            <a:xfrm>
              <a:off x="2291329" y="4152242"/>
              <a:ext cx="299146" cy="319645"/>
            </a:xfrm>
            <a:prstGeom prst="rect">
              <a:avLst/>
            </a:prstGeom>
            <a:solidFill>
              <a:schemeClr val="bg1">
                <a:lumMod val="95000"/>
              </a:schemeClr>
            </a:solidFill>
            <a:extLst/>
          </p:spPr>
        </p:pic>
        <p:pic>
          <p:nvPicPr>
            <p:cNvPr id="93" name="Imagem 20" descr="Eddie Tolan 1932.jpg"/>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2600422" y="4152242"/>
              <a:ext cx="297873" cy="318856"/>
            </a:xfrm>
            <a:prstGeom prst="rect">
              <a:avLst/>
            </a:prstGeom>
            <a:solidFill>
              <a:schemeClr val="bg1">
                <a:lumMod val="95000"/>
              </a:schemeClr>
            </a:solidFill>
            <a:extLst/>
          </p:spPr>
        </p:pic>
        <p:pic>
          <p:nvPicPr>
            <p:cNvPr id="94" name="Imagem 21" descr="http://a3.files.biography.com/image/upload/c_fit,cs_srgb,dpr_1.0,q_80,w_620/MTE5NTU2MzE2MzM2Nzg0OTA3.jpg"/>
            <p:cNvPicPr>
              <a:picLocks noChangeAspect="1" noChangeArrowheads="1"/>
            </p:cNvPicPr>
            <p:nvPr/>
          </p:nvPicPr>
          <p:blipFill rotWithShape="1">
            <a:blip r:embed="rId18" cstate="print">
              <a:extLst>
                <a:ext uri="{28A0092B-C50C-407E-A947-70E740481C1C}">
                  <a14:useLocalDpi xmlns:a14="http://schemas.microsoft.com/office/drawing/2010/main" val="0"/>
                </a:ext>
              </a:extLst>
            </a:blip>
            <a:srcRect b="2864"/>
            <a:stretch/>
          </p:blipFill>
          <p:spPr bwMode="auto">
            <a:xfrm>
              <a:off x="2908242" y="4152242"/>
              <a:ext cx="292310" cy="316926"/>
            </a:xfrm>
            <a:prstGeom prst="rect">
              <a:avLst/>
            </a:prstGeom>
            <a:solidFill>
              <a:schemeClr val="bg1">
                <a:lumMod val="95000"/>
              </a:schemeClr>
            </a:solidFill>
            <a:extLst/>
          </p:spPr>
        </p:pic>
        <p:pic>
          <p:nvPicPr>
            <p:cNvPr id="95" name="Imagem 22" descr="Harrison Dillard.png"/>
            <p:cNvPicPr>
              <a:picLocks noChangeAspect="1" noChangeArrowheads="1"/>
            </p:cNvPicPr>
            <p:nvPr/>
          </p:nvPicPr>
          <p:blipFill rotWithShape="1">
            <a:blip r:embed="rId19">
              <a:extLst>
                <a:ext uri="{28A0092B-C50C-407E-A947-70E740481C1C}">
                  <a14:useLocalDpi xmlns:a14="http://schemas.microsoft.com/office/drawing/2010/main" val="0"/>
                </a:ext>
              </a:extLst>
            </a:blip>
            <a:srcRect r="36545" b="58136"/>
            <a:stretch/>
          </p:blipFill>
          <p:spPr bwMode="auto">
            <a:xfrm>
              <a:off x="3210499" y="4152242"/>
              <a:ext cx="294269" cy="317985"/>
            </a:xfrm>
            <a:prstGeom prst="rect">
              <a:avLst/>
            </a:prstGeom>
            <a:solidFill>
              <a:schemeClr val="bg1">
                <a:lumMod val="95000"/>
              </a:schemeClr>
            </a:solidFill>
            <a:extLst/>
          </p:spPr>
        </p:pic>
        <p:pic>
          <p:nvPicPr>
            <p:cNvPr id="96" name="Imagem 23" descr="http://www.niashf.org/wp-content/uploads/2012/11/lindy-remigino.jpeg"/>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3514715" y="4152242"/>
              <a:ext cx="292785" cy="322364"/>
            </a:xfrm>
            <a:prstGeom prst="rect">
              <a:avLst/>
            </a:prstGeom>
            <a:solidFill>
              <a:schemeClr val="bg1">
                <a:lumMod val="95000"/>
              </a:schemeClr>
            </a:solidFill>
            <a:extLst/>
          </p:spPr>
        </p:pic>
        <p:pic>
          <p:nvPicPr>
            <p:cNvPr id="97" name="Imagem 24" descr="https://encrypted-tbn2.gstatic.com/images?q=tbn:ANd9GcRIwg6_ZUu407Y7zfzK5VLLszCOlGBAqU-bWEDkNGHTZDKWJdlmvQ"/>
            <p:cNvPicPr>
              <a:picLocks noChangeAspect="1" noChangeArrowheads="1"/>
            </p:cNvPicPr>
            <p:nvPr/>
          </p:nvPicPr>
          <p:blipFill rotWithShape="1">
            <a:blip r:embed="rId21">
              <a:extLst>
                <a:ext uri="{28A0092B-C50C-407E-A947-70E740481C1C}">
                  <a14:useLocalDpi xmlns:a14="http://schemas.microsoft.com/office/drawing/2010/main" val="0"/>
                </a:ext>
              </a:extLst>
            </a:blip>
            <a:srcRect l="32274" r="33851"/>
            <a:stretch/>
          </p:blipFill>
          <p:spPr bwMode="auto">
            <a:xfrm>
              <a:off x="3817447" y="4152242"/>
              <a:ext cx="292997" cy="321684"/>
            </a:xfrm>
            <a:prstGeom prst="rect">
              <a:avLst/>
            </a:prstGeom>
            <a:solidFill>
              <a:schemeClr val="bg1">
                <a:lumMod val="95000"/>
              </a:schemeClr>
            </a:solidFill>
            <a:extLst/>
          </p:spPr>
        </p:pic>
        <p:pic>
          <p:nvPicPr>
            <p:cNvPr id="98" name="Imagem 25" descr="Thomas Burke 1918.jpg"/>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34660" y="4152242"/>
              <a:ext cx="302981" cy="317996"/>
            </a:xfrm>
            <a:prstGeom prst="rect">
              <a:avLst/>
            </a:prstGeom>
            <a:solidFill>
              <a:schemeClr val="bg1">
                <a:lumMod val="95000"/>
              </a:schemeClr>
            </a:solidFill>
            <a:extLst/>
          </p:spPr>
        </p:pic>
        <p:pic>
          <p:nvPicPr>
            <p:cNvPr id="99" name="Imagem 26" descr="JarvisFrank 1900.jpg"/>
            <p:cNvPicPr>
              <a:picLocks noChangeAspect="1" noChangeArrowheads="1"/>
            </p:cNvPicPr>
            <p:nvPr/>
          </p:nvPicPr>
          <p:blipFill rotWithShape="1">
            <a:blip r:embed="rId23">
              <a:extLst>
                <a:ext uri="{28A0092B-C50C-407E-A947-70E740481C1C}">
                  <a14:useLocalDpi xmlns:a14="http://schemas.microsoft.com/office/drawing/2010/main" val="0"/>
                </a:ext>
              </a:extLst>
            </a:blip>
            <a:srcRect l="26184" t="3714" b="32857"/>
            <a:stretch/>
          </p:blipFill>
          <p:spPr bwMode="auto">
            <a:xfrm>
              <a:off x="447588" y="4152242"/>
              <a:ext cx="297661" cy="324404"/>
            </a:xfrm>
            <a:prstGeom prst="rect">
              <a:avLst/>
            </a:prstGeom>
            <a:solidFill>
              <a:schemeClr val="bg1">
                <a:lumMod val="95000"/>
              </a:schemeClr>
            </a:solidFill>
            <a:extLst/>
          </p:spPr>
        </p:pic>
        <p:pic>
          <p:nvPicPr>
            <p:cNvPr id="100" name="Imagem 27" descr="Archie Hahn.jpg"/>
            <p:cNvPicPr>
              <a:picLocks noChangeAspect="1" noChangeArrowheads="1"/>
            </p:cNvPicPr>
            <p:nvPr/>
          </p:nvPicPr>
          <p:blipFill rotWithShape="1">
            <a:blip r:embed="rId24">
              <a:extLst>
                <a:ext uri="{28A0092B-C50C-407E-A947-70E740481C1C}">
                  <a14:useLocalDpi xmlns:a14="http://schemas.microsoft.com/office/drawing/2010/main" val="0"/>
                </a:ext>
              </a:extLst>
            </a:blip>
            <a:srcRect l="18663" t="5098" r="27793" b="42229"/>
            <a:stretch/>
          </p:blipFill>
          <p:spPr bwMode="auto">
            <a:xfrm>
              <a:off x="755196" y="4152242"/>
              <a:ext cx="302961" cy="328142"/>
            </a:xfrm>
            <a:prstGeom prst="rect">
              <a:avLst/>
            </a:prstGeom>
            <a:solidFill>
              <a:schemeClr val="bg1">
                <a:lumMod val="95000"/>
              </a:schemeClr>
            </a:solidFill>
            <a:extLst/>
          </p:spPr>
        </p:pic>
        <p:pic>
          <p:nvPicPr>
            <p:cNvPr id="101" name="Imagem 28" descr="http://www.rebeccajenkins.com/E%20R%20E%20Walker%20South%20Africa%20winner%20of%20100%20metre%20flat%20race.jpg"/>
            <p:cNvPicPr>
              <a:picLocks noChangeAspect="1" noChangeArrowheads="1"/>
            </p:cNvPicPr>
            <p:nvPr/>
          </p:nvPicPr>
          <p:blipFill rotWithShape="1">
            <a:blip r:embed="rId25">
              <a:extLst>
                <a:ext uri="{28A0092B-C50C-407E-A947-70E740481C1C}">
                  <a14:useLocalDpi xmlns:a14="http://schemas.microsoft.com/office/drawing/2010/main" val="0"/>
                </a:ext>
              </a:extLst>
            </a:blip>
            <a:srcRect l="29301" t="541" r="28301" b="75690"/>
            <a:stretch/>
          </p:blipFill>
          <p:spPr bwMode="auto">
            <a:xfrm>
              <a:off x="1068104" y="4152242"/>
              <a:ext cx="292997" cy="330011"/>
            </a:xfrm>
            <a:prstGeom prst="rect">
              <a:avLst/>
            </a:prstGeom>
            <a:solidFill>
              <a:schemeClr val="bg1">
                <a:lumMod val="95000"/>
              </a:schemeClr>
            </a:solidFill>
            <a:extLst/>
          </p:spPr>
        </p:pic>
        <p:pic>
          <p:nvPicPr>
            <p:cNvPr id="102" name="Imagem 29" descr="Ralph Craig.jpg"/>
            <p:cNvPicPr>
              <a:picLocks noChangeAspect="1" noChangeArrowheads="1"/>
            </p:cNvPicPr>
            <p:nvPr/>
          </p:nvPicPr>
          <p:blipFill rotWithShape="1">
            <a:blip r:embed="rId26">
              <a:extLst>
                <a:ext uri="{28A0092B-C50C-407E-A947-70E740481C1C}">
                  <a14:useLocalDpi xmlns:a14="http://schemas.microsoft.com/office/drawing/2010/main" val="0"/>
                </a:ext>
              </a:extLst>
            </a:blip>
            <a:srcRect l="31501" t="3861" r="36015" b="73728"/>
            <a:stretch/>
          </p:blipFill>
          <p:spPr bwMode="auto">
            <a:xfrm>
              <a:off x="1371048" y="4152242"/>
              <a:ext cx="292997" cy="328142"/>
            </a:xfrm>
            <a:prstGeom prst="rect">
              <a:avLst/>
            </a:prstGeom>
            <a:solidFill>
              <a:schemeClr val="bg1">
                <a:lumMod val="95000"/>
              </a:schemeClr>
            </a:solidFill>
            <a:extLst/>
          </p:spPr>
        </p:pic>
        <p:pic>
          <p:nvPicPr>
            <p:cNvPr id="103" name="Imagem 30" descr="Charles Paddock - 1920cr.jpg"/>
            <p:cNvPicPr>
              <a:picLocks noChangeAspect="1" noChangeArrowheads="1"/>
            </p:cNvPicPr>
            <p:nvPr/>
          </p:nvPicPr>
          <p:blipFill rotWithShape="1">
            <a:blip r:embed="rId27">
              <a:extLst>
                <a:ext uri="{28A0092B-C50C-407E-A947-70E740481C1C}">
                  <a14:useLocalDpi xmlns:a14="http://schemas.microsoft.com/office/drawing/2010/main" val="0"/>
                </a:ext>
              </a:extLst>
            </a:blip>
            <a:srcRect l="24263" t="5168" r="24741" b="59877"/>
            <a:stretch/>
          </p:blipFill>
          <p:spPr bwMode="auto">
            <a:xfrm>
              <a:off x="1673992" y="4152242"/>
              <a:ext cx="299146" cy="326273"/>
            </a:xfrm>
            <a:prstGeom prst="rect">
              <a:avLst/>
            </a:prstGeom>
            <a:solidFill>
              <a:schemeClr val="bg1">
                <a:lumMod val="95000"/>
              </a:schemeClr>
            </a:solidFill>
            <a:extLst/>
          </p:spPr>
        </p:pic>
        <p:pic>
          <p:nvPicPr>
            <p:cNvPr id="104" name="Imagem 31" descr="Harold Abrahams 1921.jpg"/>
            <p:cNvPicPr>
              <a:picLocks noChangeAspect="1" noChangeArrowheads="1"/>
            </p:cNvPicPr>
            <p:nvPr/>
          </p:nvPicPr>
          <p:blipFill rotWithShape="1">
            <a:blip r:embed="rId28">
              <a:extLst>
                <a:ext uri="{28A0092B-C50C-407E-A947-70E740481C1C}">
                  <a14:useLocalDpi xmlns:a14="http://schemas.microsoft.com/office/drawing/2010/main" val="0"/>
                </a:ext>
              </a:extLst>
            </a:blip>
            <a:srcRect l="34735" t="6999" r="32007" b="71743"/>
            <a:stretch/>
          </p:blipFill>
          <p:spPr bwMode="auto">
            <a:xfrm>
              <a:off x="1983085" y="4152242"/>
              <a:ext cx="298297" cy="324403"/>
            </a:xfrm>
            <a:prstGeom prst="rect">
              <a:avLst/>
            </a:prstGeom>
            <a:solidFill>
              <a:schemeClr val="bg1">
                <a:lumMod val="95000"/>
              </a:schemeClr>
            </a:solidFill>
            <a:extLst/>
          </p:spPr>
        </p:pic>
        <p:pic>
          <p:nvPicPr>
            <p:cNvPr id="105" name="Imagem 11" descr="https://www.greenme.com.br/images/viver/esporte-tempo-livre/carl_lewis.jpg"/>
            <p:cNvPicPr>
              <a:picLocks noChangeAspect="1" noChangeArrowheads="1"/>
            </p:cNvPicPr>
            <p:nvPr/>
          </p:nvPicPr>
          <p:blipFill rotWithShape="1">
            <a:blip r:embed="rId8" cstate="print">
              <a:extLst>
                <a:ext uri="{28A0092B-C50C-407E-A947-70E740481C1C}">
                  <a14:useLocalDpi xmlns:a14="http://schemas.microsoft.com/office/drawing/2010/main" val="0"/>
                </a:ext>
              </a:extLst>
            </a:blip>
            <a:srcRect l="27674" r="31304"/>
            <a:stretch/>
          </p:blipFill>
          <p:spPr bwMode="auto">
            <a:xfrm>
              <a:off x="6251903" y="4152242"/>
              <a:ext cx="292149" cy="326321"/>
            </a:xfrm>
            <a:prstGeom prst="rect">
              <a:avLst/>
            </a:prstGeom>
            <a:solidFill>
              <a:schemeClr val="bg1">
                <a:lumMod val="95000"/>
              </a:schemeClr>
            </a:solidFill>
            <a:extLst/>
          </p:spPr>
        </p:pic>
        <p:pic>
          <p:nvPicPr>
            <p:cNvPr id="107" name="Picture 5" descr="Olimpíadas: Quem é o italiano Marcell Jacobs, o novo homem mais rápido do  mundo - Jornal O Globo"/>
            <p:cNvPicPr>
              <a:picLocks noChangeAspect="1" noChangeArrowheads="1"/>
            </p:cNvPicPr>
            <p:nvPr/>
          </p:nvPicPr>
          <p:blipFill rotWithShape="1">
            <a:blip r:embed="rId29">
              <a:extLst>
                <a:ext uri="{28A0092B-C50C-407E-A947-70E740481C1C}">
                  <a14:useLocalDpi xmlns:a14="http://schemas.microsoft.com/office/drawing/2010/main" val="0"/>
                </a:ext>
              </a:extLst>
            </a:blip>
            <a:srcRect l="29651" r="21651" b="12157"/>
            <a:stretch/>
          </p:blipFill>
          <p:spPr bwMode="auto">
            <a:xfrm>
              <a:off x="8697473" y="4152242"/>
              <a:ext cx="294127" cy="318529"/>
            </a:xfrm>
            <a:prstGeom prst="rect">
              <a:avLst/>
            </a:prstGeom>
            <a:noFill/>
            <a:extLst>
              <a:ext uri="{909E8E84-426E-40DD-AFC4-6F175D3DCCD1}">
                <a14:hiddenFill xmlns:a14="http://schemas.microsoft.com/office/drawing/2010/main">
                  <a:solidFill>
                    <a:srgbClr val="FFFFFF"/>
                  </a:solidFill>
                </a14:hiddenFill>
              </a:ext>
            </a:extLst>
          </p:spPr>
        </p:pic>
        <p:pic>
          <p:nvPicPr>
            <p:cNvPr id="108" name="Imagem 16" descr="Usain Bolt by Augustas Didzgalvis (croppe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086158" y="4152242"/>
              <a:ext cx="295717" cy="325253"/>
            </a:xfrm>
            <a:prstGeom prst="rect">
              <a:avLst/>
            </a:prstGeom>
            <a:solidFill>
              <a:schemeClr val="bg1">
                <a:lumMod val="95000"/>
              </a:schemeClr>
            </a:solidFill>
            <a:extLst/>
          </p:spPr>
        </p:pic>
        <p:pic>
          <p:nvPicPr>
            <p:cNvPr id="109" name="Imagem 16" descr="Usain Bolt by Augustas Didzgalvis (cropped).jpg"/>
            <p:cNvPicPr>
              <a:picLocks noChangeAspect="1" noChangeArrowheads="1"/>
            </p:cNvPicPr>
            <p:nvPr/>
          </p:nvPicPr>
          <p:blipFill>
            <a:blip r:embed="rId13" cstate="print">
              <a:extLst>
                <a:ext uri="{28A0092B-C50C-407E-A947-70E740481C1C}">
                  <a14:useLocalDpi xmlns:a14="http://schemas.microsoft.com/office/drawing/2010/main" val="0"/>
                </a:ext>
              </a:extLst>
            </a:blip>
            <a:srcRect/>
            <a:stretch>
              <a:fillRect/>
            </a:stretch>
          </p:blipFill>
          <p:spPr bwMode="auto">
            <a:xfrm>
              <a:off x="8391822" y="4152242"/>
              <a:ext cx="295717" cy="325253"/>
            </a:xfrm>
            <a:prstGeom prst="rect">
              <a:avLst/>
            </a:prstGeom>
            <a:solidFill>
              <a:schemeClr val="bg1">
                <a:lumMod val="95000"/>
              </a:schemeClr>
            </a:solidFill>
            <a:extLst/>
          </p:spPr>
        </p:pic>
      </p:grpSp>
      <p:grpSp>
        <p:nvGrpSpPr>
          <p:cNvPr id="9" name="Group 8"/>
          <p:cNvGrpSpPr/>
          <p:nvPr/>
        </p:nvGrpSpPr>
        <p:grpSpPr>
          <a:xfrm>
            <a:off x="2283340" y="3740820"/>
            <a:ext cx="6708259" cy="351755"/>
            <a:chOff x="2283340" y="3740820"/>
            <a:chExt cx="6708259" cy="351755"/>
          </a:xfrm>
        </p:grpSpPr>
        <p:grpSp>
          <p:nvGrpSpPr>
            <p:cNvPr id="8" name="Group 7"/>
            <p:cNvGrpSpPr/>
            <p:nvPr/>
          </p:nvGrpSpPr>
          <p:grpSpPr>
            <a:xfrm>
              <a:off x="7150673" y="3740820"/>
              <a:ext cx="639801" cy="348751"/>
              <a:chOff x="7164640" y="3762796"/>
              <a:chExt cx="639801" cy="348751"/>
            </a:xfrm>
          </p:grpSpPr>
          <p:pic>
            <p:nvPicPr>
              <p:cNvPr id="127" name="Picture 42"/>
              <p:cNvPicPr>
                <a:picLocks noChangeAspect="1" noChangeArrowheads="1"/>
              </p:cNvPicPr>
              <p:nvPr/>
            </p:nvPicPr>
            <p:blipFill rotWithShape="1">
              <a:blip r:embed="rId30">
                <a:extLst>
                  <a:ext uri="{28A0092B-C50C-407E-A947-70E740481C1C}">
                    <a14:useLocalDpi xmlns:a14="http://schemas.microsoft.com/office/drawing/2010/main" val="0"/>
                  </a:ext>
                </a:extLst>
              </a:blip>
              <a:srcRect b="18956"/>
              <a:stretch/>
            </p:blipFill>
            <p:spPr bwMode="auto">
              <a:xfrm>
                <a:off x="7487359" y="3762796"/>
                <a:ext cx="317082" cy="34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8" name="Rectangle 127"/>
              <p:cNvSpPr/>
              <p:nvPr/>
            </p:nvSpPr>
            <p:spPr>
              <a:xfrm>
                <a:off x="7164640" y="3762796"/>
                <a:ext cx="301905" cy="348751"/>
              </a:xfrm>
              <a:prstGeom prst="rect">
                <a:avLst/>
              </a:pr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11" name="Picture 33" descr="Betty Robinson | NHS T&amp;F HOF"/>
            <p:cNvPicPr>
              <a:picLocks noChangeAspect="1" noChangeArrowheads="1"/>
            </p:cNvPicPr>
            <p:nvPr/>
          </p:nvPicPr>
          <p:blipFill rotWithShape="1">
            <a:blip r:embed="rId31">
              <a:extLst>
                <a:ext uri="{28A0092B-C50C-407E-A947-70E740481C1C}">
                  <a14:useLocalDpi xmlns:a14="http://schemas.microsoft.com/office/drawing/2010/main" val="0"/>
                </a:ext>
              </a:extLst>
            </a:blip>
            <a:srcRect l="1" t="1188" r="2371" b="12908"/>
            <a:stretch/>
          </p:blipFill>
          <p:spPr bwMode="auto">
            <a:xfrm>
              <a:off x="2283340" y="3740820"/>
              <a:ext cx="317082" cy="348750"/>
            </a:xfrm>
            <a:prstGeom prst="rect">
              <a:avLst/>
            </a:prstGeom>
            <a:noFill/>
            <a:extLst>
              <a:ext uri="{909E8E84-426E-40DD-AFC4-6F175D3DCCD1}">
                <a14:hiddenFill xmlns:a14="http://schemas.microsoft.com/office/drawing/2010/main">
                  <a:solidFill>
                    <a:srgbClr val="FFFFFF"/>
                  </a:solidFill>
                </a14:hiddenFill>
              </a:ext>
            </a:extLst>
          </p:spPr>
        </p:pic>
        <p:pic>
          <p:nvPicPr>
            <p:cNvPr id="112" name="Picture 4" descr="Stanisława Walasiewicz 1938.jpg"/>
            <p:cNvPicPr>
              <a:picLocks noChangeAspect="1" noChangeArrowheads="1"/>
            </p:cNvPicPr>
            <p:nvPr/>
          </p:nvPicPr>
          <p:blipFill rotWithShape="1">
            <a:blip r:embed="rId32">
              <a:extLst>
                <a:ext uri="{28A0092B-C50C-407E-A947-70E740481C1C}">
                  <a14:useLocalDpi xmlns:a14="http://schemas.microsoft.com/office/drawing/2010/main" val="0"/>
                </a:ext>
              </a:extLst>
            </a:blip>
            <a:srcRect l="22305" t="904" r="22305" b="57600"/>
            <a:stretch/>
          </p:blipFill>
          <p:spPr bwMode="auto">
            <a:xfrm>
              <a:off x="2581213" y="3740820"/>
              <a:ext cx="317082" cy="348751"/>
            </a:xfrm>
            <a:prstGeom prst="rect">
              <a:avLst/>
            </a:prstGeom>
            <a:noFill/>
            <a:extLst>
              <a:ext uri="{909E8E84-426E-40DD-AFC4-6F175D3DCCD1}">
                <a14:hiddenFill xmlns:a14="http://schemas.microsoft.com/office/drawing/2010/main">
                  <a:solidFill>
                    <a:srgbClr val="FFFFFF"/>
                  </a:solidFill>
                </a14:hiddenFill>
              </a:ext>
            </a:extLst>
          </p:spPr>
        </p:pic>
        <p:pic>
          <p:nvPicPr>
            <p:cNvPr id="113" name="Picture 16" descr="Wyomia Tyus 1968.jpg"/>
            <p:cNvPicPr>
              <a:picLocks noChangeAspect="1" noChangeArrowheads="1"/>
            </p:cNvPicPr>
            <p:nvPr/>
          </p:nvPicPr>
          <p:blipFill rotWithShape="1">
            <a:blip r:embed="rId33">
              <a:extLst>
                <a:ext uri="{28A0092B-C50C-407E-A947-70E740481C1C}">
                  <a14:useLocalDpi xmlns:a14="http://schemas.microsoft.com/office/drawing/2010/main" val="0"/>
                </a:ext>
              </a:extLst>
            </a:blip>
            <a:srcRect l="9703" t="62" r="20569" b="43884"/>
            <a:stretch/>
          </p:blipFill>
          <p:spPr bwMode="auto">
            <a:xfrm>
              <a:off x="4717483" y="3740820"/>
              <a:ext cx="317082" cy="348751"/>
            </a:xfrm>
            <a:prstGeom prst="rect">
              <a:avLst/>
            </a:prstGeom>
            <a:noFill/>
            <a:extLst>
              <a:ext uri="{909E8E84-426E-40DD-AFC4-6F175D3DCCD1}">
                <a14:hiddenFill xmlns:a14="http://schemas.microsoft.com/office/drawing/2010/main">
                  <a:solidFill>
                    <a:srgbClr val="FFFFFF"/>
                  </a:solidFill>
                </a14:hiddenFill>
              </a:ext>
            </a:extLst>
          </p:spPr>
        </p:pic>
        <p:pic>
          <p:nvPicPr>
            <p:cNvPr id="114" name="Picture 18" descr="Renate Stecher c1974.jpg"/>
            <p:cNvPicPr>
              <a:picLocks noChangeAspect="1" noChangeArrowheads="1"/>
            </p:cNvPicPr>
            <p:nvPr/>
          </p:nvPicPr>
          <p:blipFill rotWithShape="1">
            <a:blip r:embed="rId34">
              <a:extLst>
                <a:ext uri="{28A0092B-C50C-407E-A947-70E740481C1C}">
                  <a14:useLocalDpi xmlns:a14="http://schemas.microsoft.com/office/drawing/2010/main" val="0"/>
                </a:ext>
              </a:extLst>
            </a:blip>
            <a:srcRect r="14454" b="25169"/>
            <a:stretch/>
          </p:blipFill>
          <p:spPr bwMode="auto">
            <a:xfrm>
              <a:off x="5034565" y="3740820"/>
              <a:ext cx="317081" cy="351755"/>
            </a:xfrm>
            <a:prstGeom prst="rect">
              <a:avLst/>
            </a:prstGeom>
            <a:noFill/>
            <a:extLst>
              <a:ext uri="{909E8E84-426E-40DD-AFC4-6F175D3DCCD1}">
                <a14:hiddenFill xmlns:a14="http://schemas.microsoft.com/office/drawing/2010/main">
                  <a:solidFill>
                    <a:srgbClr val="FFFFFF"/>
                  </a:solidFill>
                </a14:hiddenFill>
              </a:ext>
            </a:extLst>
          </p:spPr>
        </p:pic>
        <p:pic>
          <p:nvPicPr>
            <p:cNvPr id="115" name="Picture 20" descr="Annegret Richter"/>
            <p:cNvPicPr>
              <a:picLocks noChangeAspect="1" noChangeArrowheads="1"/>
            </p:cNvPicPr>
            <p:nvPr/>
          </p:nvPicPr>
          <p:blipFill rotWithShape="1">
            <a:blip r:embed="rId35">
              <a:extLst>
                <a:ext uri="{28A0092B-C50C-407E-A947-70E740481C1C}">
                  <a14:useLocalDpi xmlns:a14="http://schemas.microsoft.com/office/drawing/2010/main" val="0"/>
                </a:ext>
              </a:extLst>
            </a:blip>
            <a:srcRect r="10364" b="27752"/>
            <a:stretch/>
          </p:blipFill>
          <p:spPr bwMode="auto">
            <a:xfrm>
              <a:off x="5336287" y="3740820"/>
              <a:ext cx="317082" cy="348751"/>
            </a:xfrm>
            <a:prstGeom prst="rect">
              <a:avLst/>
            </a:prstGeom>
            <a:noFill/>
            <a:extLst>
              <a:ext uri="{909E8E84-426E-40DD-AFC4-6F175D3DCCD1}">
                <a14:hiddenFill xmlns:a14="http://schemas.microsoft.com/office/drawing/2010/main">
                  <a:solidFill>
                    <a:srgbClr val="FFFFFF"/>
                  </a:solidFill>
                </a14:hiddenFill>
              </a:ext>
            </a:extLst>
          </p:spPr>
        </p:pic>
        <p:pic>
          <p:nvPicPr>
            <p:cNvPr id="116" name="Picture 21"/>
            <p:cNvPicPr>
              <a:picLocks noChangeAspect="1" noChangeArrowheads="1"/>
            </p:cNvPicPr>
            <p:nvPr/>
          </p:nvPicPr>
          <p:blipFill rotWithShape="1">
            <a:blip r:embed="rId36">
              <a:extLst>
                <a:ext uri="{BEBA8EAE-BF5A-486C-A8C5-ECC9F3942E4B}">
                  <a14:imgProps xmlns:a14="http://schemas.microsoft.com/office/drawing/2010/main">
                    <a14:imgLayer r:embed="rId37">
                      <a14:imgEffect>
                        <a14:brightnessContrast bright="40000" contrast="-20000"/>
                      </a14:imgEffect>
                    </a14:imgLayer>
                  </a14:imgProps>
                </a:ext>
                <a:ext uri="{28A0092B-C50C-407E-A947-70E740481C1C}">
                  <a14:useLocalDpi xmlns:a14="http://schemas.microsoft.com/office/drawing/2010/main" val="0"/>
                </a:ext>
              </a:extLst>
            </a:blip>
            <a:srcRect r="11756" b="29156"/>
            <a:stretch/>
          </p:blipFill>
          <p:spPr bwMode="auto">
            <a:xfrm>
              <a:off x="5638383" y="3740820"/>
              <a:ext cx="316726" cy="3443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7" name="Picture 34"/>
            <p:cNvPicPr>
              <a:picLocks noChangeAspect="1" noChangeArrowheads="1"/>
            </p:cNvPicPr>
            <p:nvPr/>
          </p:nvPicPr>
          <p:blipFill rotWithShape="1">
            <a:blip r:embed="rId38">
              <a:extLst>
                <a:ext uri="{28A0092B-C50C-407E-A947-70E740481C1C}">
                  <a14:useLocalDpi xmlns:a14="http://schemas.microsoft.com/office/drawing/2010/main" val="0"/>
                </a:ext>
              </a:extLst>
            </a:blip>
            <a:srcRect l="9221" t="160" r="9221" b="31120"/>
            <a:stretch/>
          </p:blipFill>
          <p:spPr bwMode="auto">
            <a:xfrm>
              <a:off x="2904264" y="3740820"/>
              <a:ext cx="317082" cy="34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8" name="Picture 35"/>
            <p:cNvPicPr>
              <a:picLocks noChangeAspect="1" noChangeArrowheads="1"/>
            </p:cNvPicPr>
            <p:nvPr/>
          </p:nvPicPr>
          <p:blipFill rotWithShape="1">
            <a:blip r:embed="rId39">
              <a:extLst>
                <a:ext uri="{28A0092B-C50C-407E-A947-70E740481C1C}">
                  <a14:useLocalDpi xmlns:a14="http://schemas.microsoft.com/office/drawing/2010/main" val="0"/>
                </a:ext>
              </a:extLst>
            </a:blip>
            <a:srcRect b="16252"/>
            <a:stretch/>
          </p:blipFill>
          <p:spPr bwMode="auto">
            <a:xfrm>
              <a:off x="3210499" y="3740820"/>
              <a:ext cx="312830" cy="3452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9" name="Picture 36"/>
            <p:cNvPicPr>
              <a:picLocks noChangeAspect="1" noChangeArrowheads="1"/>
            </p:cNvPicPr>
            <p:nvPr/>
          </p:nvPicPr>
          <p:blipFill rotWithShape="1">
            <a:blip r:embed="rId40">
              <a:extLst>
                <a:ext uri="{28A0092B-C50C-407E-A947-70E740481C1C}">
                  <a14:useLocalDpi xmlns:a14="http://schemas.microsoft.com/office/drawing/2010/main" val="0"/>
                </a:ext>
              </a:extLst>
            </a:blip>
            <a:srcRect b="20734"/>
            <a:stretch/>
          </p:blipFill>
          <p:spPr bwMode="auto">
            <a:xfrm>
              <a:off x="3504768" y="3740820"/>
              <a:ext cx="317082" cy="3438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0" name="Picture 37"/>
            <p:cNvPicPr>
              <a:picLocks noChangeAspect="1" noChangeArrowheads="1"/>
            </p:cNvPicPr>
            <p:nvPr/>
          </p:nvPicPr>
          <p:blipFill rotWithShape="1">
            <a:blip r:embed="rId41">
              <a:extLst>
                <a:ext uri="{28A0092B-C50C-407E-A947-70E740481C1C}">
                  <a14:useLocalDpi xmlns:a14="http://schemas.microsoft.com/office/drawing/2010/main" val="0"/>
                </a:ext>
              </a:extLst>
            </a:blip>
            <a:srcRect t="8129" b="11453"/>
            <a:stretch/>
          </p:blipFill>
          <p:spPr bwMode="auto">
            <a:xfrm>
              <a:off x="3807500" y="3740820"/>
              <a:ext cx="317082" cy="34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1" name="Picture 38"/>
            <p:cNvPicPr>
              <a:picLocks noChangeAspect="1" noChangeArrowheads="1"/>
            </p:cNvPicPr>
            <p:nvPr/>
          </p:nvPicPr>
          <p:blipFill rotWithShape="1">
            <a:blip r:embed="rId42">
              <a:extLst>
                <a:ext uri="{28A0092B-C50C-407E-A947-70E740481C1C}">
                  <a14:useLocalDpi xmlns:a14="http://schemas.microsoft.com/office/drawing/2010/main" val="0"/>
                </a:ext>
              </a:extLst>
            </a:blip>
            <a:srcRect b="14687"/>
            <a:stretch/>
          </p:blipFill>
          <p:spPr bwMode="auto">
            <a:xfrm>
              <a:off x="4124582" y="3740820"/>
              <a:ext cx="317082" cy="350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 name="Picture 24"/>
            <p:cNvPicPr>
              <a:picLocks noChangeAspect="1" noChangeArrowheads="1"/>
            </p:cNvPicPr>
            <p:nvPr/>
          </p:nvPicPr>
          <p:blipFill rotWithShape="1">
            <a:blip r:embed="rId43">
              <a:extLst>
                <a:ext uri="{28A0092B-C50C-407E-A947-70E740481C1C}">
                  <a14:useLocalDpi xmlns:a14="http://schemas.microsoft.com/office/drawing/2010/main" val="0"/>
                </a:ext>
              </a:extLst>
            </a:blip>
            <a:srcRect b="16490"/>
            <a:stretch/>
          </p:blipFill>
          <p:spPr bwMode="auto">
            <a:xfrm>
              <a:off x="6544979" y="3740820"/>
              <a:ext cx="317476" cy="34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4" name="Picture 31"/>
            <p:cNvPicPr>
              <a:picLocks noChangeAspect="1" noChangeArrowheads="1"/>
            </p:cNvPicPr>
            <p:nvPr/>
          </p:nvPicPr>
          <p:blipFill rotWithShape="1">
            <a:blip r:embed="rId44">
              <a:extLst>
                <a:ext uri="{28A0092B-C50C-407E-A947-70E740481C1C}">
                  <a14:useLocalDpi xmlns:a14="http://schemas.microsoft.com/office/drawing/2010/main" val="0"/>
                </a:ext>
              </a:extLst>
            </a:blip>
            <a:srcRect r="12639" b="24754"/>
            <a:stretch/>
          </p:blipFill>
          <p:spPr bwMode="auto">
            <a:xfrm>
              <a:off x="8377453" y="3740820"/>
              <a:ext cx="317082" cy="34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5" name="Picture 39"/>
            <p:cNvPicPr>
              <a:picLocks noChangeAspect="1" noChangeArrowheads="1"/>
            </p:cNvPicPr>
            <p:nvPr/>
          </p:nvPicPr>
          <p:blipFill rotWithShape="1">
            <a:blip r:embed="rId45" cstate="print">
              <a:extLst>
                <a:ext uri="{28A0092B-C50C-407E-A947-70E740481C1C}">
                  <a14:useLocalDpi xmlns:a14="http://schemas.microsoft.com/office/drawing/2010/main" val="0"/>
                </a:ext>
              </a:extLst>
            </a:blip>
            <a:srcRect b="11719"/>
            <a:stretch/>
          </p:blipFill>
          <p:spPr bwMode="auto">
            <a:xfrm>
              <a:off x="5955109" y="3740820"/>
              <a:ext cx="317082" cy="344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6" name="Picture 40"/>
            <p:cNvPicPr>
              <a:picLocks noChangeAspect="1" noChangeArrowheads="1"/>
            </p:cNvPicPr>
            <p:nvPr/>
          </p:nvPicPr>
          <p:blipFill rotWithShape="1">
            <a:blip r:embed="rId46">
              <a:extLst>
                <a:ext uri="{28A0092B-C50C-407E-A947-70E740481C1C}">
                  <a14:useLocalDpi xmlns:a14="http://schemas.microsoft.com/office/drawing/2010/main" val="0"/>
                </a:ext>
              </a:extLst>
            </a:blip>
            <a:srcRect t="6547" b="18347"/>
            <a:stretch/>
          </p:blipFill>
          <p:spPr bwMode="auto">
            <a:xfrm>
              <a:off x="6252167" y="3740820"/>
              <a:ext cx="317082" cy="34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9" name="Picture 30"/>
            <p:cNvPicPr>
              <a:picLocks noChangeAspect="1" noChangeArrowheads="1"/>
            </p:cNvPicPr>
            <p:nvPr/>
          </p:nvPicPr>
          <p:blipFill rotWithShape="1">
            <a:blip r:embed="rId47">
              <a:extLst>
                <a:ext uri="{28A0092B-C50C-407E-A947-70E740481C1C}">
                  <a14:useLocalDpi xmlns:a14="http://schemas.microsoft.com/office/drawing/2010/main" val="0"/>
                </a:ext>
              </a:extLst>
            </a:blip>
            <a:srcRect r="10829" b="6753"/>
            <a:stretch/>
          </p:blipFill>
          <p:spPr bwMode="auto">
            <a:xfrm>
              <a:off x="8075475" y="3740820"/>
              <a:ext cx="317082" cy="34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0" name="Picture 31"/>
            <p:cNvPicPr>
              <a:picLocks noChangeAspect="1" noChangeArrowheads="1"/>
            </p:cNvPicPr>
            <p:nvPr/>
          </p:nvPicPr>
          <p:blipFill rotWithShape="1">
            <a:blip r:embed="rId44">
              <a:extLst>
                <a:ext uri="{28A0092B-C50C-407E-A947-70E740481C1C}">
                  <a14:useLocalDpi xmlns:a14="http://schemas.microsoft.com/office/drawing/2010/main" val="0"/>
                </a:ext>
              </a:extLst>
            </a:blip>
            <a:srcRect r="12639" b="24754"/>
            <a:stretch/>
          </p:blipFill>
          <p:spPr bwMode="auto">
            <a:xfrm>
              <a:off x="8674517" y="3740820"/>
              <a:ext cx="317082" cy="34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1" name="Picture 24"/>
            <p:cNvPicPr>
              <a:picLocks noChangeAspect="1" noChangeArrowheads="1"/>
            </p:cNvPicPr>
            <p:nvPr/>
          </p:nvPicPr>
          <p:blipFill rotWithShape="1">
            <a:blip r:embed="rId43">
              <a:extLst>
                <a:ext uri="{28A0092B-C50C-407E-A947-70E740481C1C}">
                  <a14:useLocalDpi xmlns:a14="http://schemas.microsoft.com/office/drawing/2010/main" val="0"/>
                </a:ext>
              </a:extLst>
            </a:blip>
            <a:srcRect b="16490"/>
            <a:stretch/>
          </p:blipFill>
          <p:spPr bwMode="auto">
            <a:xfrm>
              <a:off x="6837218" y="3740820"/>
              <a:ext cx="317476" cy="34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2" name="Picture 16" descr="Wyomia Tyus 1968.jpg"/>
            <p:cNvPicPr>
              <a:picLocks noChangeAspect="1" noChangeArrowheads="1"/>
            </p:cNvPicPr>
            <p:nvPr/>
          </p:nvPicPr>
          <p:blipFill rotWithShape="1">
            <a:blip r:embed="rId33">
              <a:extLst>
                <a:ext uri="{28A0092B-C50C-407E-A947-70E740481C1C}">
                  <a14:useLocalDpi xmlns:a14="http://schemas.microsoft.com/office/drawing/2010/main" val="0"/>
                </a:ext>
              </a:extLst>
            </a:blip>
            <a:srcRect l="9703" t="62" r="20569" b="43884"/>
            <a:stretch/>
          </p:blipFill>
          <p:spPr bwMode="auto">
            <a:xfrm>
              <a:off x="4414539" y="3740820"/>
              <a:ext cx="317082" cy="348751"/>
            </a:xfrm>
            <a:prstGeom prst="rect">
              <a:avLst/>
            </a:prstGeom>
            <a:noFill/>
            <a:extLst>
              <a:ext uri="{909E8E84-426E-40DD-AFC4-6F175D3DCCD1}">
                <a14:hiddenFill xmlns:a14="http://schemas.microsoft.com/office/drawing/2010/main">
                  <a:solidFill>
                    <a:srgbClr val="FFFFFF"/>
                  </a:solidFill>
                </a14:hiddenFill>
              </a:ext>
            </a:extLst>
          </p:spPr>
        </p:pic>
        <p:pic>
          <p:nvPicPr>
            <p:cNvPr id="123" name="Picture 30"/>
            <p:cNvPicPr>
              <a:picLocks noChangeAspect="1" noChangeArrowheads="1"/>
            </p:cNvPicPr>
            <p:nvPr/>
          </p:nvPicPr>
          <p:blipFill rotWithShape="1">
            <a:blip r:embed="rId47">
              <a:extLst>
                <a:ext uri="{28A0092B-C50C-407E-A947-70E740481C1C}">
                  <a14:useLocalDpi xmlns:a14="http://schemas.microsoft.com/office/drawing/2010/main" val="0"/>
                </a:ext>
              </a:extLst>
            </a:blip>
            <a:srcRect r="10829" b="6753"/>
            <a:stretch/>
          </p:blipFill>
          <p:spPr bwMode="auto">
            <a:xfrm>
              <a:off x="7763449" y="3740820"/>
              <a:ext cx="317082" cy="348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22" name="Group 21"/>
          <p:cNvGrpSpPr/>
          <p:nvPr/>
        </p:nvGrpSpPr>
        <p:grpSpPr>
          <a:xfrm>
            <a:off x="3948548" y="1123951"/>
            <a:ext cx="1468593" cy="2438398"/>
            <a:chOff x="5605398" y="1123951"/>
            <a:chExt cx="1468593" cy="2438398"/>
          </a:xfrm>
        </p:grpSpPr>
        <p:graphicFrame>
          <p:nvGraphicFramePr>
            <p:cNvPr id="72" name="Gráfico 7"/>
            <p:cNvGraphicFramePr>
              <a:graphicFrameLocks/>
            </p:cNvGraphicFramePr>
            <p:nvPr>
              <p:extLst>
                <p:ext uri="{D42A27DB-BD31-4B8C-83A1-F6EECF244321}">
                  <p14:modId xmlns:p14="http://schemas.microsoft.com/office/powerpoint/2010/main" val="3199174194"/>
                </p:ext>
              </p:extLst>
            </p:nvPr>
          </p:nvGraphicFramePr>
          <p:xfrm>
            <a:off x="5616204" y="1853471"/>
            <a:ext cx="1457787" cy="1177960"/>
          </p:xfrm>
          <a:graphic>
            <a:graphicData uri="http://schemas.openxmlformats.org/drawingml/2006/chart">
              <c:chart xmlns:c="http://schemas.openxmlformats.org/drawingml/2006/chart" xmlns:r="http://schemas.openxmlformats.org/officeDocument/2006/relationships" r:id="rId48"/>
            </a:graphicData>
          </a:graphic>
        </p:graphicFrame>
        <p:sp>
          <p:nvSpPr>
            <p:cNvPr id="133" name="Rectangle 132"/>
            <p:cNvSpPr/>
            <p:nvPr/>
          </p:nvSpPr>
          <p:spPr>
            <a:xfrm>
              <a:off x="5605398" y="1123951"/>
              <a:ext cx="1468592" cy="609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600" smtClean="0">
                  <a:solidFill>
                    <a:schemeClr val="tx1"/>
                  </a:solidFill>
                  <a:latin typeface="Yu Gothic" pitchFamily="34" charset="-128"/>
                  <a:ea typeface="Yu Gothic" pitchFamily="34" charset="-128"/>
                </a:rPr>
                <a:t>Homens e mulheres quebraram recordes ao longo do tempo e desafiaram os limites do corpo humano numa incrível história de superação. </a:t>
              </a:r>
              <a:endParaRPr lang="en-US" sz="600">
                <a:solidFill>
                  <a:schemeClr val="tx1"/>
                </a:solidFill>
                <a:latin typeface="Yu Gothic" pitchFamily="34" charset="-128"/>
                <a:ea typeface="Yu Gothic" pitchFamily="34" charset="-128"/>
              </a:endParaRPr>
            </a:p>
          </p:txBody>
        </p:sp>
        <p:sp>
          <p:nvSpPr>
            <p:cNvPr id="136" name="Rectangle 135"/>
            <p:cNvSpPr/>
            <p:nvPr/>
          </p:nvSpPr>
          <p:spPr>
            <a:xfrm>
              <a:off x="5605398" y="3105150"/>
              <a:ext cx="1468592" cy="45719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600" smtClean="0">
                  <a:solidFill>
                    <a:schemeClr val="tx1"/>
                  </a:solidFill>
                  <a:latin typeface="Yu Gothic" pitchFamily="34" charset="-128"/>
                  <a:ea typeface="Yu Gothic" pitchFamily="34" charset="-128"/>
                </a:rPr>
                <a:t>Essa busca incansável traz consigo os casos de doping e seus impactos na história do esporte. Os dados, claro, também são </a:t>
              </a:r>
              <a:r>
                <a:rPr lang="pt-BR" sz="600" smtClean="0">
                  <a:solidFill>
                    <a:schemeClr val="tx1"/>
                  </a:solidFill>
                  <a:latin typeface="Yu Gothic" pitchFamily="34" charset="-128"/>
                  <a:ea typeface="Yu Gothic" pitchFamily="34" charset="-128"/>
                </a:rPr>
                <a:t>impactados</a:t>
              </a:r>
              <a:r>
                <a:rPr lang="pt-BR" sz="600" smtClean="0">
                  <a:solidFill>
                    <a:schemeClr val="tx1"/>
                  </a:solidFill>
                  <a:latin typeface="Yu Gothic" pitchFamily="34" charset="-128"/>
                  <a:ea typeface="Yu Gothic" pitchFamily="34" charset="-128"/>
                </a:rPr>
                <a:t>. </a:t>
              </a:r>
              <a:endParaRPr lang="en-US" sz="600">
                <a:solidFill>
                  <a:schemeClr val="tx1"/>
                </a:solidFill>
                <a:latin typeface="Yu Gothic" pitchFamily="34" charset="-128"/>
                <a:ea typeface="Yu Gothic" pitchFamily="34" charset="-128"/>
              </a:endParaRPr>
            </a:p>
          </p:txBody>
        </p:sp>
      </p:grpSp>
      <p:grpSp>
        <p:nvGrpSpPr>
          <p:cNvPr id="25" name="Group 24"/>
          <p:cNvGrpSpPr/>
          <p:nvPr/>
        </p:nvGrpSpPr>
        <p:grpSpPr>
          <a:xfrm>
            <a:off x="109997" y="1123950"/>
            <a:ext cx="1530249" cy="2438400"/>
            <a:chOff x="109997" y="1123950"/>
            <a:chExt cx="1530249" cy="2438400"/>
          </a:xfrm>
        </p:grpSpPr>
        <p:pic>
          <p:nvPicPr>
            <p:cNvPr id="22530" name="Picture 2" descr="Olympic symbols - Wikipedia"/>
            <p:cNvPicPr>
              <a:picLocks noChangeAspect="1" noChangeArrowheads="1"/>
            </p:cNvPicPr>
            <p:nvPr/>
          </p:nvPicPr>
          <p:blipFill>
            <a:blip r:embed="rId49">
              <a:extLst>
                <a:ext uri="{28A0092B-C50C-407E-A947-70E740481C1C}">
                  <a14:useLocalDpi xmlns:a14="http://schemas.microsoft.com/office/drawing/2010/main" val="0"/>
                </a:ext>
              </a:extLst>
            </a:blip>
            <a:srcRect/>
            <a:stretch>
              <a:fillRect/>
            </a:stretch>
          </p:blipFill>
          <p:spPr bwMode="auto">
            <a:xfrm>
              <a:off x="133935" y="1123950"/>
              <a:ext cx="1469762" cy="678540"/>
            </a:xfrm>
            <a:prstGeom prst="rect">
              <a:avLst/>
            </a:prstGeom>
            <a:noFill/>
            <a:extLst>
              <a:ext uri="{909E8E84-426E-40DD-AFC4-6F175D3DCCD1}">
                <a14:hiddenFill xmlns:a14="http://schemas.microsoft.com/office/drawing/2010/main">
                  <a:solidFill>
                    <a:srgbClr val="FFFFFF"/>
                  </a:solidFill>
                </a14:hiddenFill>
              </a:ext>
            </a:extLst>
          </p:spPr>
        </p:pic>
        <p:sp>
          <p:nvSpPr>
            <p:cNvPr id="143" name="Rectangle 142"/>
            <p:cNvSpPr/>
            <p:nvPr/>
          </p:nvSpPr>
          <p:spPr>
            <a:xfrm>
              <a:off x="109997" y="1885950"/>
              <a:ext cx="1530248" cy="99060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600" smtClean="0">
                  <a:solidFill>
                    <a:schemeClr val="tx1"/>
                  </a:solidFill>
                  <a:latin typeface="Yu Gothic" pitchFamily="34" charset="-128"/>
                  <a:ea typeface="Yu Gothic" pitchFamily="34" charset="-128"/>
                </a:rPr>
                <a:t>A Olimpíada é um evento que ocorre de quatro em quatro anos, reunindo atletas de todo o mundo nas mais diversas modalidades esportivas. Ocorre desde 1896, tendo como palco cidades de todos os continentes. A última, em Tokyo/2021 foi a 32ª edição (os anos de guerra 1916, 1944 e 1948 embora não tenham tido os Jogos, contam para a numeração.</a:t>
              </a:r>
              <a:endParaRPr lang="en-US" sz="600">
                <a:solidFill>
                  <a:schemeClr val="tx1"/>
                </a:solidFill>
                <a:latin typeface="Yu Gothic" pitchFamily="34" charset="-128"/>
                <a:ea typeface="Yu Gothic" pitchFamily="34" charset="-128"/>
              </a:endParaRPr>
            </a:p>
          </p:txBody>
        </p:sp>
        <p:pic>
          <p:nvPicPr>
            <p:cNvPr id="1032" name="Picture 8" descr="File:2016 Summer Olympic participants world map.svg - Wikimedia Commons"/>
            <p:cNvPicPr>
              <a:picLocks noChangeAspect="1" noChangeArrowheads="1"/>
            </p:cNvPicPr>
            <p:nvPr/>
          </p:nvPicPr>
          <p:blipFill>
            <a:blip r:embed="rId50">
              <a:extLst>
                <a:ext uri="{BEBA8EAE-BF5A-486C-A8C5-ECC9F3942E4B}">
                  <a14:imgProps xmlns:a14="http://schemas.microsoft.com/office/drawing/2010/main">
                    <a14:imgLayer r:embed="rId51">
                      <a14:imgEffect>
                        <a14:saturation sat="0"/>
                      </a14:imgEffect>
                    </a14:imgLayer>
                  </a14:imgProps>
                </a:ext>
                <a:ext uri="{28A0092B-C50C-407E-A947-70E740481C1C}">
                  <a14:useLocalDpi xmlns:a14="http://schemas.microsoft.com/office/drawing/2010/main" val="0"/>
                </a:ext>
              </a:extLst>
            </a:blip>
            <a:srcRect/>
            <a:stretch>
              <a:fillRect/>
            </a:stretch>
          </p:blipFill>
          <p:spPr bwMode="auto">
            <a:xfrm>
              <a:off x="121328" y="2933700"/>
              <a:ext cx="1518918" cy="628650"/>
            </a:xfrm>
            <a:prstGeom prst="rect">
              <a:avLst/>
            </a:prstGeom>
            <a:noFill/>
            <a:extLst>
              <a:ext uri="{909E8E84-426E-40DD-AFC4-6F175D3DCCD1}">
                <a14:hiddenFill xmlns:a14="http://schemas.microsoft.com/office/drawing/2010/main">
                  <a:solidFill>
                    <a:srgbClr val="FFFFFF"/>
                  </a:solidFill>
                </a14:hiddenFill>
              </a:ext>
            </a:extLst>
          </p:spPr>
        </p:pic>
      </p:grpSp>
      <p:sp>
        <p:nvSpPr>
          <p:cNvPr id="12" name="AutoShape 10" descr="Tokyo 2020: Elaine Thompson-Herah targets world record after Olympic 100m  title | Olympics News | Sky Sports"/>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21" name="Group 20"/>
          <p:cNvGrpSpPr/>
          <p:nvPr/>
        </p:nvGrpSpPr>
        <p:grpSpPr>
          <a:xfrm>
            <a:off x="7605941" y="1123950"/>
            <a:ext cx="1488834" cy="2438400"/>
            <a:chOff x="7605941" y="1123950"/>
            <a:chExt cx="1488834" cy="2438400"/>
          </a:xfrm>
        </p:grpSpPr>
        <p:sp>
          <p:nvSpPr>
            <p:cNvPr id="5" name="TextBox 4"/>
            <p:cNvSpPr txBox="1"/>
            <p:nvPr/>
          </p:nvSpPr>
          <p:spPr>
            <a:xfrm>
              <a:off x="7605941" y="1301175"/>
              <a:ext cx="1488834" cy="584775"/>
            </a:xfrm>
            <a:prstGeom prst="rect">
              <a:avLst/>
            </a:prstGeom>
            <a:noFill/>
          </p:spPr>
          <p:txBody>
            <a:bodyPr wrap="square" rtlCol="0">
              <a:spAutoFit/>
            </a:bodyPr>
            <a:lstStyle/>
            <a:p>
              <a:r>
                <a:rPr lang="pt-BR" sz="3200" b="1" smtClean="0">
                  <a:latin typeface="Yu Gothic" pitchFamily="34" charset="-128"/>
                  <a:ea typeface="Yu Gothic" pitchFamily="34" charset="-128"/>
                </a:rPr>
                <a:t>10,49s</a:t>
              </a:r>
              <a:endParaRPr lang="en-US" sz="3200" b="1">
                <a:latin typeface="Yu Gothic" pitchFamily="34" charset="-128"/>
                <a:ea typeface="Yu Gothic" pitchFamily="34" charset="-128"/>
              </a:endParaRPr>
            </a:p>
          </p:txBody>
        </p:sp>
        <p:sp>
          <p:nvSpPr>
            <p:cNvPr id="137" name="Rectangle 136"/>
            <p:cNvSpPr/>
            <p:nvPr/>
          </p:nvSpPr>
          <p:spPr>
            <a:xfrm>
              <a:off x="7645193" y="2933701"/>
              <a:ext cx="1366211" cy="628649"/>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600" smtClean="0">
                  <a:solidFill>
                    <a:schemeClr val="tx1"/>
                  </a:solidFill>
                  <a:latin typeface="Yu Gothic" pitchFamily="34" charset="-128"/>
                  <a:ea typeface="Yu Gothic" pitchFamily="34" charset="-128"/>
                </a:rPr>
                <a:t>Esta também é uma incrível história de avanços tecnológicos e, porque não, sobre a medição precisa dessas performances espetaculares?</a:t>
              </a:r>
              <a:endParaRPr lang="en-US" sz="600">
                <a:solidFill>
                  <a:schemeClr val="tx1"/>
                </a:solidFill>
                <a:latin typeface="Yu Gothic" pitchFamily="34" charset="-128"/>
                <a:ea typeface="Yu Gothic" pitchFamily="34" charset="-128"/>
              </a:endParaRPr>
            </a:p>
          </p:txBody>
        </p:sp>
        <p:sp>
          <p:nvSpPr>
            <p:cNvPr id="142" name="Rectangle 141"/>
            <p:cNvSpPr/>
            <p:nvPr/>
          </p:nvSpPr>
          <p:spPr>
            <a:xfrm>
              <a:off x="7645192" y="1123950"/>
              <a:ext cx="1366212" cy="1772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00" b="1" smtClean="0">
                  <a:solidFill>
                    <a:schemeClr val="tx1"/>
                  </a:solidFill>
                  <a:latin typeface="Yu Gothic" pitchFamily="34" charset="-128"/>
                  <a:ea typeface="Yu Gothic" pitchFamily="34" charset="-128"/>
                </a:rPr>
                <a:t>PROVA FEMININA</a:t>
              </a:r>
              <a:endParaRPr lang="en-US" sz="600" b="1">
                <a:solidFill>
                  <a:schemeClr val="tx1"/>
                </a:solidFill>
                <a:latin typeface="Yu Gothic" pitchFamily="34" charset="-128"/>
                <a:ea typeface="Yu Gothic" pitchFamily="34" charset="-128"/>
              </a:endParaRPr>
            </a:p>
          </p:txBody>
        </p:sp>
        <p:pic>
          <p:nvPicPr>
            <p:cNvPr id="1035" name="Picture 11"/>
            <p:cNvPicPr>
              <a:picLocks noChangeAspect="1" noChangeArrowheads="1"/>
            </p:cNvPicPr>
            <p:nvPr/>
          </p:nvPicPr>
          <p:blipFill rotWithShape="1">
            <a:blip r:embed="rId52">
              <a:extLst>
                <a:ext uri="{28A0092B-C50C-407E-A947-70E740481C1C}">
                  <a14:useLocalDpi xmlns:a14="http://schemas.microsoft.com/office/drawing/2010/main" val="0"/>
                </a:ext>
              </a:extLst>
            </a:blip>
            <a:srcRect b="10526"/>
            <a:stretch/>
          </p:blipFill>
          <p:spPr bwMode="auto">
            <a:xfrm>
              <a:off x="7645193" y="2192006"/>
              <a:ext cx="1366212" cy="68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4" name="Group 13"/>
            <p:cNvGrpSpPr/>
            <p:nvPr/>
          </p:nvGrpSpPr>
          <p:grpSpPr>
            <a:xfrm>
              <a:off x="7685200" y="1777533"/>
              <a:ext cx="1286196" cy="347340"/>
              <a:chOff x="7685200" y="1777533"/>
              <a:chExt cx="1286196" cy="347340"/>
            </a:xfrm>
          </p:grpSpPr>
          <p:sp>
            <p:nvSpPr>
              <p:cNvPr id="140" name="Rectangle 139"/>
              <p:cNvSpPr/>
              <p:nvPr/>
            </p:nvSpPr>
            <p:spPr>
              <a:xfrm>
                <a:off x="7685200" y="1777533"/>
                <a:ext cx="1286196" cy="347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00" b="1" smtClean="0">
                    <a:solidFill>
                      <a:schemeClr val="tx1"/>
                    </a:solidFill>
                    <a:latin typeface="Yu Gothic" pitchFamily="34" charset="-128"/>
                    <a:ea typeface="Yu Gothic" pitchFamily="34" charset="-128"/>
                  </a:rPr>
                  <a:t>ELAINE THOMPSON-HERAH</a:t>
                </a:r>
              </a:p>
              <a:p>
                <a:pPr algn="ctr"/>
                <a:endParaRPr lang="pt-BR" sz="500" b="1" smtClean="0">
                  <a:solidFill>
                    <a:schemeClr val="tx1"/>
                  </a:solidFill>
                  <a:latin typeface="Yu Gothic" pitchFamily="34" charset="-128"/>
                  <a:ea typeface="Yu Gothic" pitchFamily="34" charset="-128"/>
                </a:endParaRPr>
              </a:p>
              <a:p>
                <a:pPr algn="ctr"/>
                <a:endParaRPr lang="pt-BR" sz="500" b="1">
                  <a:solidFill>
                    <a:schemeClr val="tx1"/>
                  </a:solidFill>
                  <a:latin typeface="Yu Gothic" pitchFamily="34" charset="-128"/>
                  <a:ea typeface="Yu Gothic" pitchFamily="34" charset="-128"/>
                </a:endParaRPr>
              </a:p>
              <a:p>
                <a:pPr algn="ctr"/>
                <a:r>
                  <a:rPr lang="pt-BR" sz="500" b="1" smtClean="0">
                    <a:solidFill>
                      <a:schemeClr val="tx1"/>
                    </a:solidFill>
                    <a:latin typeface="Yu Gothic" pitchFamily="34" charset="-128"/>
                    <a:ea typeface="Yu Gothic" pitchFamily="34" charset="-128"/>
                  </a:rPr>
                  <a:t>2021</a:t>
                </a:r>
                <a:endParaRPr lang="en-US" sz="500" b="1">
                  <a:solidFill>
                    <a:schemeClr val="tx1"/>
                  </a:solidFill>
                  <a:latin typeface="Yu Gothic" pitchFamily="34" charset="-128"/>
                  <a:ea typeface="Yu Gothic" pitchFamily="34" charset="-128"/>
                </a:endParaRPr>
              </a:p>
            </p:txBody>
          </p:sp>
          <p:pic>
            <p:nvPicPr>
              <p:cNvPr id="144" name="Picture 12"/>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8243996" y="1907219"/>
                <a:ext cx="168604" cy="8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grpSp>
        <p:nvGrpSpPr>
          <p:cNvPr id="23" name="Group 22"/>
          <p:cNvGrpSpPr/>
          <p:nvPr/>
        </p:nvGrpSpPr>
        <p:grpSpPr>
          <a:xfrm>
            <a:off x="5812474" y="1123950"/>
            <a:ext cx="1398135" cy="2438401"/>
            <a:chOff x="3840235" y="1123950"/>
            <a:chExt cx="1398135" cy="2438401"/>
          </a:xfrm>
        </p:grpSpPr>
        <p:sp>
          <p:nvSpPr>
            <p:cNvPr id="138" name="TextBox 137"/>
            <p:cNvSpPr txBox="1"/>
            <p:nvPr/>
          </p:nvSpPr>
          <p:spPr>
            <a:xfrm>
              <a:off x="3934878" y="1301175"/>
              <a:ext cx="1303492" cy="584775"/>
            </a:xfrm>
            <a:prstGeom prst="rect">
              <a:avLst/>
            </a:prstGeom>
            <a:noFill/>
          </p:spPr>
          <p:txBody>
            <a:bodyPr wrap="square" rtlCol="0">
              <a:spAutoFit/>
            </a:bodyPr>
            <a:lstStyle/>
            <a:p>
              <a:r>
                <a:rPr lang="pt-BR" sz="3200" b="1" smtClean="0">
                  <a:latin typeface="Yu Gothic" pitchFamily="34" charset="-128"/>
                  <a:ea typeface="Yu Gothic" pitchFamily="34" charset="-128"/>
                </a:rPr>
                <a:t>9,63s</a:t>
              </a:r>
              <a:endParaRPr lang="en-US" sz="3200" b="1">
                <a:latin typeface="Yu Gothic" pitchFamily="34" charset="-128"/>
                <a:ea typeface="Yu Gothic" pitchFamily="34" charset="-128"/>
              </a:endParaRPr>
            </a:p>
          </p:txBody>
        </p:sp>
        <p:sp>
          <p:nvSpPr>
            <p:cNvPr id="141" name="Rectangle 140"/>
            <p:cNvSpPr/>
            <p:nvPr/>
          </p:nvSpPr>
          <p:spPr>
            <a:xfrm>
              <a:off x="3861026" y="1123950"/>
              <a:ext cx="1366212" cy="177225"/>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600" b="1" smtClean="0">
                  <a:solidFill>
                    <a:schemeClr val="tx1"/>
                  </a:solidFill>
                  <a:latin typeface="Yu Gothic" pitchFamily="34" charset="-128"/>
                  <a:ea typeface="Yu Gothic" pitchFamily="34" charset="-128"/>
                </a:rPr>
                <a:t>PROVA MASCULINA</a:t>
              </a:r>
              <a:endParaRPr lang="en-US" sz="600" b="1">
                <a:solidFill>
                  <a:schemeClr val="tx1"/>
                </a:solidFill>
                <a:latin typeface="Yu Gothic" pitchFamily="34" charset="-128"/>
                <a:ea typeface="Yu Gothic" pitchFamily="34" charset="-128"/>
              </a:endParaRPr>
            </a:p>
          </p:txBody>
        </p:sp>
        <p:pic>
          <p:nvPicPr>
            <p:cNvPr id="1030" name="Picture 6"/>
            <p:cNvPicPr>
              <a:picLocks noChangeAspect="1" noChangeArrowheads="1"/>
            </p:cNvPicPr>
            <p:nvPr/>
          </p:nvPicPr>
          <p:blipFill>
            <a:blip r:embed="rId54">
              <a:extLst>
                <a:ext uri="{28A0092B-C50C-407E-A947-70E740481C1C}">
                  <a14:useLocalDpi xmlns:a14="http://schemas.microsoft.com/office/drawing/2010/main" val="0"/>
                </a:ext>
              </a:extLst>
            </a:blip>
            <a:srcRect/>
            <a:stretch>
              <a:fillRect/>
            </a:stretch>
          </p:blipFill>
          <p:spPr bwMode="auto">
            <a:xfrm>
              <a:off x="3857791" y="2192006"/>
              <a:ext cx="1369446" cy="6845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3" name="Group 12"/>
            <p:cNvGrpSpPr/>
            <p:nvPr/>
          </p:nvGrpSpPr>
          <p:grpSpPr>
            <a:xfrm>
              <a:off x="4173874" y="1777533"/>
              <a:ext cx="801314" cy="347340"/>
              <a:chOff x="4173874" y="1777533"/>
              <a:chExt cx="801314" cy="347340"/>
            </a:xfrm>
          </p:grpSpPr>
          <p:sp>
            <p:nvSpPr>
              <p:cNvPr id="139" name="Rectangle 138"/>
              <p:cNvSpPr/>
              <p:nvPr/>
            </p:nvSpPr>
            <p:spPr>
              <a:xfrm>
                <a:off x="4173874" y="1777533"/>
                <a:ext cx="801314" cy="34734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500" b="1" smtClean="0">
                    <a:solidFill>
                      <a:schemeClr val="tx1"/>
                    </a:solidFill>
                    <a:latin typeface="Yu Gothic" pitchFamily="34" charset="-128"/>
                    <a:ea typeface="Yu Gothic" pitchFamily="34" charset="-128"/>
                  </a:rPr>
                  <a:t>USAIN BOLT </a:t>
                </a:r>
              </a:p>
              <a:p>
                <a:pPr algn="ctr"/>
                <a:endParaRPr lang="pt-BR" sz="500" b="1">
                  <a:solidFill>
                    <a:schemeClr val="tx1"/>
                  </a:solidFill>
                  <a:latin typeface="Yu Gothic" pitchFamily="34" charset="-128"/>
                  <a:ea typeface="Yu Gothic" pitchFamily="34" charset="-128"/>
                </a:endParaRPr>
              </a:p>
              <a:p>
                <a:pPr algn="ctr"/>
                <a:endParaRPr lang="pt-BR" sz="500" b="1" smtClean="0">
                  <a:solidFill>
                    <a:schemeClr val="tx1"/>
                  </a:solidFill>
                  <a:latin typeface="Yu Gothic" pitchFamily="34" charset="-128"/>
                  <a:ea typeface="Yu Gothic" pitchFamily="34" charset="-128"/>
                </a:endParaRPr>
              </a:p>
              <a:p>
                <a:pPr algn="ctr"/>
                <a:r>
                  <a:rPr lang="pt-BR" sz="500" b="1" smtClean="0">
                    <a:solidFill>
                      <a:schemeClr val="tx1"/>
                    </a:solidFill>
                    <a:latin typeface="Yu Gothic" pitchFamily="34" charset="-128"/>
                    <a:ea typeface="Yu Gothic" pitchFamily="34" charset="-128"/>
                  </a:rPr>
                  <a:t>2012</a:t>
                </a:r>
                <a:endParaRPr lang="en-US" sz="500" b="1">
                  <a:solidFill>
                    <a:schemeClr val="tx1"/>
                  </a:solidFill>
                  <a:latin typeface="Yu Gothic" pitchFamily="34" charset="-128"/>
                  <a:ea typeface="Yu Gothic" pitchFamily="34" charset="-128"/>
                </a:endParaRPr>
              </a:p>
            </p:txBody>
          </p:sp>
          <p:pic>
            <p:nvPicPr>
              <p:cNvPr id="1036" name="Picture 12"/>
              <p:cNvPicPr>
                <a:picLocks noChangeAspect="1" noChangeArrowheads="1"/>
              </p:cNvPicPr>
              <p:nvPr/>
            </p:nvPicPr>
            <p:blipFill>
              <a:blip r:embed="rId53">
                <a:extLst>
                  <a:ext uri="{28A0092B-C50C-407E-A947-70E740481C1C}">
                    <a14:useLocalDpi xmlns:a14="http://schemas.microsoft.com/office/drawing/2010/main" val="0"/>
                  </a:ext>
                </a:extLst>
              </a:blip>
              <a:srcRect/>
              <a:stretch>
                <a:fillRect/>
              </a:stretch>
            </p:blipFill>
            <p:spPr bwMode="auto">
              <a:xfrm>
                <a:off x="4490229" y="1907219"/>
                <a:ext cx="168604" cy="8796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145" name="Rectangle 144"/>
            <p:cNvSpPr/>
            <p:nvPr/>
          </p:nvSpPr>
          <p:spPr>
            <a:xfrm>
              <a:off x="3840235" y="2933701"/>
              <a:ext cx="1387003" cy="628650"/>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600" smtClean="0">
                  <a:solidFill>
                    <a:schemeClr val="tx1"/>
                  </a:solidFill>
                  <a:latin typeface="Yu Gothic" pitchFamily="34" charset="-128"/>
                  <a:ea typeface="Yu Gothic" pitchFamily="34" charset="-128"/>
                </a:rPr>
                <a:t>Com o tricameponato </a:t>
              </a:r>
              <a:r>
                <a:rPr lang="pt-BR" sz="600" smtClean="0">
                  <a:solidFill>
                    <a:schemeClr val="tx1"/>
                  </a:solidFill>
                  <a:latin typeface="Yu Gothic" pitchFamily="34" charset="-128"/>
                  <a:ea typeface="Yu Gothic" pitchFamily="34" charset="-128"/>
                </a:rPr>
                <a:t>nos 100m conquistado </a:t>
              </a:r>
              <a:r>
                <a:rPr lang="pt-BR" sz="600" smtClean="0">
                  <a:solidFill>
                    <a:schemeClr val="tx1"/>
                  </a:solidFill>
                  <a:latin typeface="Yu Gothic" pitchFamily="34" charset="-128"/>
                  <a:ea typeface="Yu Gothic" pitchFamily="34" charset="-128"/>
                </a:rPr>
                <a:t>na edição do Rio em 2016, Bolt se tornou o maior campeão </a:t>
              </a:r>
              <a:r>
                <a:rPr lang="pt-BR" sz="600" smtClean="0">
                  <a:solidFill>
                    <a:schemeClr val="tx1"/>
                  </a:solidFill>
                  <a:latin typeface="Yu Gothic" pitchFamily="34" charset="-128"/>
                  <a:ea typeface="Yu Gothic" pitchFamily="34" charset="-128"/>
                </a:rPr>
                <a:t>olímpico </a:t>
              </a:r>
              <a:r>
                <a:rPr lang="pt-BR" sz="600" smtClean="0">
                  <a:solidFill>
                    <a:schemeClr val="tx1"/>
                  </a:solidFill>
                  <a:latin typeface="Yu Gothic" pitchFamily="34" charset="-128"/>
                  <a:ea typeface="Yu Gothic" pitchFamily="34" charset="-128"/>
                </a:rPr>
                <a:t>da </a:t>
              </a:r>
              <a:r>
                <a:rPr lang="pt-BR" sz="600" smtClean="0">
                  <a:solidFill>
                    <a:schemeClr val="tx1"/>
                  </a:solidFill>
                  <a:latin typeface="Yu Gothic" pitchFamily="34" charset="-128"/>
                  <a:ea typeface="Yu Gothic" pitchFamily="34" charset="-128"/>
                </a:rPr>
                <a:t>prova. </a:t>
              </a:r>
              <a:r>
                <a:rPr lang="pt-BR" sz="600" smtClean="0">
                  <a:solidFill>
                    <a:schemeClr val="tx1"/>
                  </a:solidFill>
                  <a:latin typeface="Yu Gothic" pitchFamily="34" charset="-128"/>
                  <a:ea typeface="Yu Gothic" pitchFamily="34" charset="-128"/>
                </a:rPr>
                <a:t>Seu recorde mundial é de 9,58 e permance imbatível desde 2009.</a:t>
              </a:r>
              <a:endParaRPr lang="en-US" sz="600">
                <a:solidFill>
                  <a:schemeClr val="tx1"/>
                </a:solidFill>
                <a:latin typeface="Yu Gothic" pitchFamily="34" charset="-128"/>
                <a:ea typeface="Yu Gothic" pitchFamily="34" charset="-128"/>
              </a:endParaRPr>
            </a:p>
          </p:txBody>
        </p:sp>
      </p:grpSp>
      <p:cxnSp>
        <p:nvCxnSpPr>
          <p:cNvPr id="16" name="Straight Connector 15"/>
          <p:cNvCxnSpPr/>
          <p:nvPr/>
        </p:nvCxnSpPr>
        <p:spPr>
          <a:xfrm>
            <a:off x="86061" y="3638550"/>
            <a:ext cx="8925343" cy="0"/>
          </a:xfrm>
          <a:prstGeom prst="line">
            <a:avLst/>
          </a:prstGeom>
          <a:ln w="3175">
            <a:prstDash val="dash"/>
          </a:ln>
        </p:spPr>
        <p:style>
          <a:lnRef idx="1">
            <a:schemeClr val="accent1"/>
          </a:lnRef>
          <a:fillRef idx="0">
            <a:schemeClr val="accent1"/>
          </a:fillRef>
          <a:effectRef idx="0">
            <a:schemeClr val="accent1"/>
          </a:effectRef>
          <a:fontRef idx="minor">
            <a:schemeClr val="tx1"/>
          </a:fontRef>
        </p:style>
      </p:cxnSp>
      <p:sp>
        <p:nvSpPr>
          <p:cNvPr id="152" name="Rectangle 151"/>
          <p:cNvSpPr/>
          <p:nvPr/>
        </p:nvSpPr>
        <p:spPr>
          <a:xfrm>
            <a:off x="121329" y="3740820"/>
            <a:ext cx="2127742" cy="343892"/>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600" smtClean="0">
                <a:solidFill>
                  <a:schemeClr val="tx1"/>
                </a:solidFill>
                <a:latin typeface="Yu Gothic" pitchFamily="34" charset="-128"/>
                <a:ea typeface="Yu Gothic" pitchFamily="34" charset="-128"/>
              </a:rPr>
              <a:t>O rosto dos atletas que fizeram a história do atletismo nas Olimpíadas. A primeira competição feminina foi em 1928.</a:t>
            </a:r>
            <a:endParaRPr lang="en-US" sz="600">
              <a:solidFill>
                <a:schemeClr val="tx1"/>
              </a:solidFill>
              <a:latin typeface="Yu Gothic" pitchFamily="34" charset="-128"/>
              <a:ea typeface="Yu Gothic" pitchFamily="34" charset="-128"/>
            </a:endParaRPr>
          </a:p>
        </p:txBody>
      </p:sp>
    </p:spTree>
    <p:extLst>
      <p:ext uri="{BB962C8B-B14F-4D97-AF65-F5344CB8AC3E}">
        <p14:creationId xmlns:p14="http://schemas.microsoft.com/office/powerpoint/2010/main" val="349686869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 name="Rectangle 66"/>
          <p:cNvSpPr/>
          <p:nvPr/>
        </p:nvSpPr>
        <p:spPr>
          <a:xfrm>
            <a:off x="5053263" y="754973"/>
            <a:ext cx="3998995" cy="3844057"/>
          </a:xfrm>
          <a:prstGeom prst="rect">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p:cNvSpPr/>
          <p:nvPr/>
        </p:nvSpPr>
        <p:spPr>
          <a:xfrm>
            <a:off x="0" y="4670766"/>
            <a:ext cx="1717675" cy="163639"/>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pt-BR" sz="800" b="1" smtClean="0">
                <a:solidFill>
                  <a:schemeClr val="tx1"/>
                </a:solidFill>
                <a:latin typeface="Yu Gothic" pitchFamily="34" charset="-128"/>
                <a:ea typeface="Yu Gothic" pitchFamily="34" charset="-128"/>
              </a:rPr>
              <a:t>Fontes:</a:t>
            </a:r>
            <a:endParaRPr lang="en-US" sz="800" b="1">
              <a:solidFill>
                <a:schemeClr val="tx1"/>
              </a:solidFill>
              <a:latin typeface="Yu Gothic" pitchFamily="34" charset="-128"/>
              <a:ea typeface="Yu Gothic" pitchFamily="34" charset="-128"/>
            </a:endParaRPr>
          </a:p>
        </p:txBody>
      </p:sp>
      <p:sp>
        <p:nvSpPr>
          <p:cNvPr id="34" name="TextBox 33"/>
          <p:cNvSpPr txBox="1"/>
          <p:nvPr/>
        </p:nvSpPr>
        <p:spPr>
          <a:xfrm>
            <a:off x="840582" y="746840"/>
            <a:ext cx="4036218" cy="707886"/>
          </a:xfrm>
          <a:prstGeom prst="rect">
            <a:avLst/>
          </a:prstGeom>
          <a:noFill/>
        </p:spPr>
        <p:txBody>
          <a:bodyPr wrap="square" rtlCol="0">
            <a:spAutoFit/>
          </a:bodyPr>
          <a:lstStyle/>
          <a:p>
            <a:r>
              <a:rPr lang="pt-BR" sz="800" smtClean="0">
                <a:latin typeface="Yu Gothic" pitchFamily="34" charset="-128"/>
                <a:ea typeface="Yu Gothic" pitchFamily="34" charset="-128"/>
              </a:rPr>
              <a:t>A Wikipedia é possivelmente a maior empreitada da internet. Foi fundada em 2001 por Jimmy Wales e Larry Sanger, e seu nome é uma combinação de “Wiki” (site compartilhado) e “pedia”, a forma curta de enciclopédia. Sua missão é tornar todo o conhecimento do mundo disponível em todas as línguas. Um fonte de informação e conhecimento enorme.</a:t>
            </a:r>
            <a:endParaRPr lang="en-US" sz="800">
              <a:latin typeface="Yu Gothic" pitchFamily="34" charset="-128"/>
              <a:ea typeface="Yu Gothic" pitchFamily="34" charset="-128"/>
            </a:endParaRPr>
          </a:p>
        </p:txBody>
      </p:sp>
      <p:sp>
        <p:nvSpPr>
          <p:cNvPr id="2" name="Rectangle 1"/>
          <p:cNvSpPr/>
          <p:nvPr/>
        </p:nvSpPr>
        <p:spPr>
          <a:xfrm>
            <a:off x="5575" y="4810321"/>
            <a:ext cx="1284326" cy="215444"/>
          </a:xfrm>
          <a:prstGeom prst="rect">
            <a:avLst/>
          </a:prstGeom>
        </p:spPr>
        <p:txBody>
          <a:bodyPr wrap="none">
            <a:spAutoFit/>
          </a:bodyPr>
          <a:lstStyle/>
          <a:p>
            <a:r>
              <a:rPr lang="en-US" sz="800">
                <a:latin typeface="Yu Gothic" pitchFamily="34" charset="-128"/>
                <a:ea typeface="Yu Gothic" pitchFamily="34" charset="-128"/>
                <a:hlinkClick r:id="rId2"/>
              </a:rPr>
              <a:t>https://pin.it/4CwiUeK</a:t>
            </a:r>
            <a:endParaRPr lang="en-US" sz="800">
              <a:latin typeface="Yu Gothic" pitchFamily="34" charset="-128"/>
              <a:ea typeface="Yu Gothic" pitchFamily="34" charset="-128"/>
            </a:endParaRPr>
          </a:p>
        </p:txBody>
      </p:sp>
      <p:sp>
        <p:nvSpPr>
          <p:cNvPr id="3" name="Rectangle 2"/>
          <p:cNvSpPr/>
          <p:nvPr/>
        </p:nvSpPr>
        <p:spPr>
          <a:xfrm>
            <a:off x="1323990" y="4810321"/>
            <a:ext cx="1346844" cy="215444"/>
          </a:xfrm>
          <a:prstGeom prst="rect">
            <a:avLst/>
          </a:prstGeom>
        </p:spPr>
        <p:txBody>
          <a:bodyPr wrap="none">
            <a:spAutoFit/>
          </a:bodyPr>
          <a:lstStyle/>
          <a:p>
            <a:r>
              <a:rPr lang="en-US" sz="800">
                <a:latin typeface="Yu Gothic" pitchFamily="34" charset="-128"/>
                <a:ea typeface="Yu Gothic" pitchFamily="34" charset="-128"/>
                <a:hlinkClick r:id="rId3"/>
              </a:rPr>
              <a:t>https://pin.it/2HhNW8D</a:t>
            </a:r>
            <a:endParaRPr lang="en-US" sz="800">
              <a:latin typeface="Yu Gothic" pitchFamily="34" charset="-128"/>
              <a:ea typeface="Yu Gothic" pitchFamily="34" charset="-128"/>
            </a:endParaRPr>
          </a:p>
        </p:txBody>
      </p:sp>
      <p:grpSp>
        <p:nvGrpSpPr>
          <p:cNvPr id="13" name="Group 12"/>
          <p:cNvGrpSpPr/>
          <p:nvPr/>
        </p:nvGrpSpPr>
        <p:grpSpPr>
          <a:xfrm>
            <a:off x="1773630" y="1524685"/>
            <a:ext cx="1307268" cy="2321448"/>
            <a:chOff x="1741043" y="1665017"/>
            <a:chExt cx="1307268" cy="2321448"/>
          </a:xfrm>
        </p:grpSpPr>
        <p:pic>
          <p:nvPicPr>
            <p:cNvPr id="15378" name="Picture 1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17243" y="1665017"/>
              <a:ext cx="1231068" cy="6473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TextBox 41"/>
            <p:cNvSpPr txBox="1"/>
            <p:nvPr/>
          </p:nvSpPr>
          <p:spPr>
            <a:xfrm>
              <a:off x="1741043" y="2416805"/>
              <a:ext cx="1307268" cy="1569660"/>
            </a:xfrm>
            <a:prstGeom prst="rect">
              <a:avLst/>
            </a:prstGeom>
            <a:noFill/>
          </p:spPr>
          <p:txBody>
            <a:bodyPr wrap="square" rtlCol="0">
              <a:spAutoFit/>
            </a:bodyPr>
            <a:lstStyle/>
            <a:p>
              <a:r>
                <a:rPr lang="pt-BR" sz="800" smtClean="0">
                  <a:latin typeface="Yu Gothic" pitchFamily="34" charset="-128"/>
                  <a:ea typeface="Yu Gothic" pitchFamily="34" charset="-128"/>
                </a:rPr>
                <a:t>É constantemente atualizada por uma enorme quantidade de usuários anônimos, mas </a:t>
              </a:r>
              <a:r>
                <a:rPr lang="pt-BR" sz="800">
                  <a:latin typeface="Yu Gothic" pitchFamily="34" charset="-128"/>
                  <a:ea typeface="Yu Gothic" pitchFamily="34" charset="-128"/>
                </a:rPr>
                <a:t>74% das edições são feitas por um grupo de 1400 </a:t>
              </a:r>
              <a:r>
                <a:rPr lang="pt-BR" sz="800" smtClean="0">
                  <a:latin typeface="Yu Gothic" pitchFamily="34" charset="-128"/>
                  <a:ea typeface="Yu Gothic" pitchFamily="34" charset="-128"/>
                </a:rPr>
                <a:t>pessoas. Dessas:</a:t>
              </a:r>
            </a:p>
            <a:p>
              <a:endParaRPr lang="pt-BR" sz="800">
                <a:latin typeface="Yu Gothic" pitchFamily="34" charset="-128"/>
                <a:ea typeface="Yu Gothic" pitchFamily="34" charset="-128"/>
              </a:endParaRPr>
            </a:p>
            <a:p>
              <a:r>
                <a:rPr lang="pt-BR" sz="800">
                  <a:latin typeface="Yu Gothic" pitchFamily="34" charset="-128"/>
                  <a:ea typeface="Yu Gothic" pitchFamily="34" charset="-128"/>
                </a:rPr>
                <a:t>91% são homens</a:t>
              </a:r>
            </a:p>
            <a:p>
              <a:r>
                <a:rPr lang="pt-BR" sz="800">
                  <a:latin typeface="Yu Gothic" pitchFamily="34" charset="-128"/>
                  <a:ea typeface="Yu Gothic" pitchFamily="34" charset="-128"/>
                </a:rPr>
                <a:t>14% possuem mestrado</a:t>
              </a:r>
            </a:p>
            <a:p>
              <a:r>
                <a:rPr lang="pt-BR" sz="800">
                  <a:latin typeface="Yu Gothic" pitchFamily="34" charset="-128"/>
                  <a:ea typeface="Yu Gothic" pitchFamily="34" charset="-128"/>
                </a:rPr>
                <a:t>4,4% são </a:t>
              </a:r>
              <a:r>
                <a:rPr lang="pt-BR" sz="800" smtClean="0">
                  <a:latin typeface="Yu Gothic" pitchFamily="34" charset="-128"/>
                  <a:ea typeface="Yu Gothic" pitchFamily="34" charset="-128"/>
                </a:rPr>
                <a:t>PhDs</a:t>
              </a:r>
              <a:endParaRPr lang="en-US" sz="800">
                <a:latin typeface="Yu Gothic" pitchFamily="34" charset="-128"/>
                <a:ea typeface="Yu Gothic" pitchFamily="34" charset="-128"/>
              </a:endParaRPr>
            </a:p>
          </p:txBody>
        </p:sp>
      </p:grpSp>
      <p:pic>
        <p:nvPicPr>
          <p:cNvPr id="47"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2587" y="746840"/>
            <a:ext cx="687995" cy="627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AutoShape 7" descr="Image result for verified icon"/>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4" name="Group 13"/>
          <p:cNvGrpSpPr/>
          <p:nvPr/>
        </p:nvGrpSpPr>
        <p:grpSpPr>
          <a:xfrm>
            <a:off x="3304209" y="1507040"/>
            <a:ext cx="1413197" cy="2111656"/>
            <a:chOff x="3313509" y="1647372"/>
            <a:chExt cx="1676400" cy="2111656"/>
          </a:xfrm>
        </p:grpSpPr>
        <p:sp>
          <p:nvSpPr>
            <p:cNvPr id="36" name="TextBox 35"/>
            <p:cNvSpPr txBox="1"/>
            <p:nvPr/>
          </p:nvSpPr>
          <p:spPr>
            <a:xfrm>
              <a:off x="3313509" y="1647372"/>
              <a:ext cx="1676400" cy="707886"/>
            </a:xfrm>
            <a:prstGeom prst="rect">
              <a:avLst/>
            </a:prstGeom>
            <a:noFill/>
          </p:spPr>
          <p:txBody>
            <a:bodyPr wrap="square" rtlCol="0">
              <a:spAutoFit/>
            </a:bodyPr>
            <a:lstStyle/>
            <a:p>
              <a:r>
                <a:rPr lang="pt-BR" sz="800" smtClean="0">
                  <a:latin typeface="Yu Gothic" pitchFamily="34" charset="-128"/>
                  <a:ea typeface="Yu Gothic" pitchFamily="34" charset="-128"/>
                </a:rPr>
                <a:t>Em comparação aos livros de faculdade, a Wikipedia é 98% precisa. Cada artigo possui em média 3,86 erros, a Britannica, 2,92.</a:t>
              </a:r>
              <a:endParaRPr lang="en-US" sz="800">
                <a:latin typeface="Yu Gothic" pitchFamily="34" charset="-128"/>
                <a:ea typeface="Yu Gothic" pitchFamily="34" charset="-128"/>
              </a:endParaRPr>
            </a:p>
          </p:txBody>
        </p:sp>
        <p:sp>
          <p:nvSpPr>
            <p:cNvPr id="4" name="Rectangle 3"/>
            <p:cNvSpPr/>
            <p:nvPr/>
          </p:nvSpPr>
          <p:spPr>
            <a:xfrm>
              <a:off x="3313509" y="3297363"/>
              <a:ext cx="1676400" cy="461665"/>
            </a:xfrm>
            <a:prstGeom prst="rect">
              <a:avLst/>
            </a:prstGeom>
            <a:noFill/>
          </p:spPr>
          <p:txBody>
            <a:bodyPr wrap="square" rtlCol="0">
              <a:spAutoFit/>
            </a:bodyPr>
            <a:lstStyle/>
            <a:p>
              <a:r>
                <a:rPr lang="pt-BR" sz="800">
                  <a:latin typeface="Yu Gothic" pitchFamily="34" charset="-128"/>
                  <a:ea typeface="Yu Gothic" pitchFamily="34" charset="-128"/>
                </a:rPr>
                <a:t>Tornou-se ao longo do tempo numa valiosa fonte de </a:t>
              </a:r>
              <a:r>
                <a:rPr lang="pt-BR" sz="800" smtClean="0">
                  <a:latin typeface="Yu Gothic" pitchFamily="34" charset="-128"/>
                  <a:ea typeface="Yu Gothic" pitchFamily="34" charset="-128"/>
                </a:rPr>
                <a:t>informação</a:t>
              </a:r>
              <a:endParaRPr lang="en-US" sz="800">
                <a:latin typeface="Yu Gothic" pitchFamily="34" charset="-128"/>
                <a:ea typeface="Yu Gothic" pitchFamily="34" charset="-128"/>
              </a:endParaRPr>
            </a:p>
          </p:txBody>
        </p:sp>
        <p:pic>
          <p:nvPicPr>
            <p:cNvPr id="15369" name="Picture 9" descr="Verified Symbol icon PNG and SVG Vector Free Downloa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30661" y="2592110"/>
              <a:ext cx="797680" cy="609525"/>
            </a:xfrm>
            <a:prstGeom prst="rect">
              <a:avLst/>
            </a:prstGeom>
            <a:noFill/>
            <a:extLst>
              <a:ext uri="{909E8E84-426E-40DD-AFC4-6F175D3DCCD1}">
                <a14:hiddenFill xmlns:a14="http://schemas.microsoft.com/office/drawing/2010/main">
                  <a:solidFill>
                    <a:srgbClr val="FFFFFF"/>
                  </a:solidFill>
                </a14:hiddenFill>
              </a:ext>
            </a:extLst>
          </p:spPr>
        </p:pic>
      </p:grpSp>
      <p:pic>
        <p:nvPicPr>
          <p:cNvPr id="15370" name="Picture 1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14999" y="1244599"/>
            <a:ext cx="2784547" cy="2778753"/>
          </a:xfrm>
          <a:prstGeom prst="rect">
            <a:avLst/>
          </a:prstGeom>
          <a:ln w="9525">
            <a:solidFill>
              <a:schemeClr val="tx1"/>
            </a:solidFill>
            <a:miter lim="800000"/>
            <a:headEnd/>
            <a:tailEnd/>
          </a:ln>
          <a:effectLst>
            <a:outerShdw blurRad="57150" dist="50800" dir="2700000" algn="tl" rotWithShape="0">
              <a:srgbClr val="000000">
                <a:alpha val="40000"/>
              </a:srgbClr>
            </a:outerShdw>
          </a:effectLst>
          <a:extLst>
            <a:ext uri="{909E8E84-426E-40DD-AFC4-6F175D3DCCD1}">
              <a14:hiddenFill xmlns:a14="http://schemas.microsoft.com/office/drawing/2010/main">
                <a:solidFill>
                  <a:schemeClr val="accent1"/>
                </a:solidFill>
              </a14:hiddenFill>
            </a:ext>
          </a:extLst>
        </p:spPr>
      </p:pic>
      <p:cxnSp>
        <p:nvCxnSpPr>
          <p:cNvPr id="10" name="Straight Connector 9"/>
          <p:cNvCxnSpPr/>
          <p:nvPr/>
        </p:nvCxnSpPr>
        <p:spPr>
          <a:xfrm>
            <a:off x="4953000" y="738485"/>
            <a:ext cx="0" cy="3890665"/>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sp>
        <p:nvSpPr>
          <p:cNvPr id="11" name="AutoShape 14" descr="Encyclopaedia Britannica: After 244 years in print, only digital copies  sold - CSMonitor.com"/>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nvGrpSpPr>
          <p:cNvPr id="15" name="Group 14"/>
          <p:cNvGrpSpPr/>
          <p:nvPr/>
        </p:nvGrpSpPr>
        <p:grpSpPr>
          <a:xfrm>
            <a:off x="152331" y="1507040"/>
            <a:ext cx="1447869" cy="2588710"/>
            <a:chOff x="152331" y="1647372"/>
            <a:chExt cx="1565344" cy="2588710"/>
          </a:xfrm>
        </p:grpSpPr>
        <p:sp>
          <p:nvSpPr>
            <p:cNvPr id="46" name="TextBox 45"/>
            <p:cNvSpPr txBox="1"/>
            <p:nvPr/>
          </p:nvSpPr>
          <p:spPr>
            <a:xfrm>
              <a:off x="152331" y="2267879"/>
              <a:ext cx="1565344" cy="584775"/>
            </a:xfrm>
            <a:prstGeom prst="rect">
              <a:avLst/>
            </a:prstGeom>
            <a:noFill/>
          </p:spPr>
          <p:txBody>
            <a:bodyPr wrap="square" rtlCol="0">
              <a:spAutoFit/>
            </a:bodyPr>
            <a:lstStyle/>
            <a:p>
              <a:r>
                <a:rPr lang="pt-BR" sz="800" smtClean="0">
                  <a:latin typeface="Yu Gothic" pitchFamily="34" charset="-128"/>
                  <a:ea typeface="Yu Gothic" pitchFamily="34" charset="-128"/>
                </a:rPr>
                <a:t>Atualmente são 3.881.516 artigos em inglês, suficientes para preencher 952 volumes da Enciclopédia Britannica.</a:t>
              </a:r>
            </a:p>
          </p:txBody>
        </p:sp>
        <p:pic>
          <p:nvPicPr>
            <p:cNvPr id="15372" name="Picture 12" descr="Financial contributions black icon sign Royalty Free Vector"/>
            <p:cNvPicPr>
              <a:picLocks noChangeAspect="1" noChangeArrowheads="1"/>
            </p:cNvPicPr>
            <p:nvPr/>
          </p:nvPicPr>
          <p:blipFill rotWithShape="1">
            <a:blip r:embed="rId8">
              <a:extLst>
                <a:ext uri="{28A0092B-C50C-407E-A947-70E740481C1C}">
                  <a14:useLocalDpi xmlns:a14="http://schemas.microsoft.com/office/drawing/2010/main" val="0"/>
                </a:ext>
              </a:extLst>
            </a:blip>
            <a:srcRect l="20601" t="19671" r="18288" b="26387"/>
            <a:stretch/>
          </p:blipFill>
          <p:spPr bwMode="auto">
            <a:xfrm>
              <a:off x="266448" y="2988141"/>
              <a:ext cx="535603" cy="509976"/>
            </a:xfrm>
            <a:prstGeom prst="rect">
              <a:avLst/>
            </a:prstGeom>
            <a:noFill/>
            <a:extLst>
              <a:ext uri="{909E8E84-426E-40DD-AFC4-6F175D3DCCD1}">
                <a14:hiddenFill xmlns:a14="http://schemas.microsoft.com/office/drawing/2010/main">
                  <a:solidFill>
                    <a:srgbClr val="FFFFFF"/>
                  </a:solidFill>
                </a14:hiddenFill>
              </a:ext>
            </a:extLst>
          </p:spPr>
        </p:pic>
        <p:pic>
          <p:nvPicPr>
            <p:cNvPr id="15375" name="Picture 15"/>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6448" y="1647372"/>
              <a:ext cx="799693" cy="532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 name="Rectangle 55"/>
            <p:cNvSpPr/>
            <p:nvPr/>
          </p:nvSpPr>
          <p:spPr>
            <a:xfrm>
              <a:off x="152331" y="3528196"/>
              <a:ext cx="1563092" cy="707886"/>
            </a:xfrm>
            <a:prstGeom prst="rect">
              <a:avLst/>
            </a:prstGeom>
            <a:noFill/>
          </p:spPr>
          <p:txBody>
            <a:bodyPr wrap="square" rtlCol="0">
              <a:spAutoFit/>
            </a:bodyPr>
            <a:lstStyle/>
            <a:p>
              <a:r>
                <a:rPr lang="pt-BR" sz="800" smtClean="0">
                  <a:latin typeface="Yu Gothic" pitchFamily="34" charset="-128"/>
                  <a:ea typeface="Yu Gothic" pitchFamily="34" charset="-128"/>
                </a:rPr>
                <a:t>O custo de manuteñção gira em torno dos 20M dólares, e para ajudar a financiá-la existe um sistema de doações</a:t>
              </a:r>
              <a:endParaRPr lang="en-US" sz="800">
                <a:latin typeface="Yu Gothic" pitchFamily="34" charset="-128"/>
                <a:ea typeface="Yu Gothic" pitchFamily="34" charset="-128"/>
              </a:endParaRPr>
            </a:p>
          </p:txBody>
        </p:sp>
      </p:grpSp>
      <p:sp>
        <p:nvSpPr>
          <p:cNvPr id="12" name="AutoShape 17" descr="Users Group free vector icons designed by Freepik | Icone grátis, Ícones,  Vetores"/>
          <p:cNvSpPr>
            <a:spLocks noChangeAspect="1" noChangeArrowheads="1"/>
          </p:cNvSpPr>
          <p:nvPr/>
        </p:nvSpPr>
        <p:spPr bwMode="auto">
          <a:xfrm>
            <a:off x="460375" y="1603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63" name="TextBox 62"/>
          <p:cNvSpPr txBox="1"/>
          <p:nvPr/>
        </p:nvSpPr>
        <p:spPr>
          <a:xfrm>
            <a:off x="5181600" y="746840"/>
            <a:ext cx="3809999" cy="461665"/>
          </a:xfrm>
          <a:prstGeom prst="rect">
            <a:avLst/>
          </a:prstGeom>
          <a:noFill/>
        </p:spPr>
        <p:txBody>
          <a:bodyPr wrap="square" rtlCol="0">
            <a:spAutoFit/>
          </a:bodyPr>
          <a:lstStyle/>
          <a:p>
            <a:r>
              <a:rPr lang="pt-BR" sz="800" smtClean="0">
                <a:latin typeface="Yu Gothic" pitchFamily="34" charset="-128"/>
                <a:ea typeface="Yu Gothic" pitchFamily="34" charset="-128"/>
              </a:rPr>
              <a:t>Os artigos são ricamente ilustrados com imagens, tabelas, caixas de informações e muitos links que conectam e expandem as possibilidades de conhecimento.</a:t>
            </a:r>
            <a:endParaRPr lang="en-US" sz="800">
              <a:latin typeface="Yu Gothic" pitchFamily="34" charset="-128"/>
              <a:ea typeface="Yu Gothic" pitchFamily="34" charset="-128"/>
            </a:endParaRPr>
          </a:p>
        </p:txBody>
      </p:sp>
      <p:sp>
        <p:nvSpPr>
          <p:cNvPr id="66" name="TextBox 65"/>
          <p:cNvSpPr txBox="1"/>
          <p:nvPr/>
        </p:nvSpPr>
        <p:spPr>
          <a:xfrm>
            <a:off x="5181600" y="4095750"/>
            <a:ext cx="3809999" cy="461665"/>
          </a:xfrm>
          <a:prstGeom prst="rect">
            <a:avLst/>
          </a:prstGeom>
          <a:noFill/>
        </p:spPr>
        <p:txBody>
          <a:bodyPr wrap="square" rtlCol="0">
            <a:spAutoFit/>
          </a:bodyPr>
          <a:lstStyle/>
          <a:p>
            <a:r>
              <a:rPr lang="pt-BR" sz="800" smtClean="0">
                <a:latin typeface="Yu Gothic" pitchFamily="34" charset="-128"/>
                <a:ea typeface="Yu Gothic" pitchFamily="34" charset="-128"/>
              </a:rPr>
              <a:t>Por isso, tornou-se uma </a:t>
            </a:r>
            <a:r>
              <a:rPr lang="pt-BR" sz="800" b="1" smtClean="0">
                <a:solidFill>
                  <a:srgbClr val="FF0000"/>
                </a:solidFill>
                <a:latin typeface="Yu Gothic" pitchFamily="34" charset="-128"/>
                <a:ea typeface="Yu Gothic" pitchFamily="34" charset="-128"/>
              </a:rPr>
              <a:t>fonte de dados</a:t>
            </a:r>
            <a:r>
              <a:rPr lang="pt-BR" sz="800" smtClean="0">
                <a:latin typeface="Yu Gothic" pitchFamily="34" charset="-128"/>
                <a:ea typeface="Yu Gothic" pitchFamily="34" charset="-128"/>
              </a:rPr>
              <a:t> muito utilizada em projetos de data science, principalmente aqueles que focam em processamento de texto e análise de documentos.</a:t>
            </a:r>
            <a:endParaRPr lang="en-US" sz="800">
              <a:latin typeface="Yu Gothic" pitchFamily="34" charset="-128"/>
              <a:ea typeface="Yu Gothic" pitchFamily="34" charset="-128"/>
            </a:endParaRPr>
          </a:p>
        </p:txBody>
      </p:sp>
      <p:sp>
        <p:nvSpPr>
          <p:cNvPr id="68" name="TextBox 67"/>
          <p:cNvSpPr txBox="1"/>
          <p:nvPr/>
        </p:nvSpPr>
        <p:spPr>
          <a:xfrm>
            <a:off x="0" y="0"/>
            <a:ext cx="91440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FONTE DOS DADOS: WIKIPEDIA – O QUE É E COMO FUNCIONA</a:t>
            </a:r>
            <a:endParaRPr lang="en-US" b="1">
              <a:solidFill>
                <a:schemeClr val="bg1"/>
              </a:solidFill>
              <a:latin typeface="Yu Gothic" pitchFamily="34" charset="-128"/>
              <a:ea typeface="Yu Gothic" pitchFamily="34" charset="-128"/>
            </a:endParaRPr>
          </a:p>
        </p:txBody>
      </p:sp>
      <p:sp>
        <p:nvSpPr>
          <p:cNvPr id="28" name="TextBox 27"/>
          <p:cNvSpPr txBox="1"/>
          <p:nvPr/>
        </p:nvSpPr>
        <p:spPr>
          <a:xfrm>
            <a:off x="76200" y="435918"/>
            <a:ext cx="8991600" cy="230832"/>
          </a:xfrm>
          <a:prstGeom prst="rect">
            <a:avLst/>
          </a:prstGeom>
          <a:solidFill>
            <a:schemeClr val="bg1">
              <a:lumMod val="95000"/>
            </a:schemeClr>
          </a:solidFill>
        </p:spPr>
        <p:txBody>
          <a:bodyPr wrap="square" rtlCol="0">
            <a:spAutoFit/>
          </a:bodyPr>
          <a:lstStyle/>
          <a:p>
            <a:r>
              <a:rPr lang="pt-BR" sz="900" smtClean="0">
                <a:latin typeface="Yu Gothic" pitchFamily="34" charset="-128"/>
                <a:ea typeface="Yu Gothic" pitchFamily="34" charset="-128"/>
              </a:rPr>
              <a:t>E de onde virão todos os dados que precisamos? Da Wikipedia, uma fonte de dados alimentada por usuários num movimento chamado de crowdsourcing. </a:t>
            </a:r>
          </a:p>
        </p:txBody>
      </p:sp>
      <p:sp>
        <p:nvSpPr>
          <p:cNvPr id="29" name="TextBox 28"/>
          <p:cNvSpPr txBox="1"/>
          <p:nvPr/>
        </p:nvSpPr>
        <p:spPr>
          <a:xfrm>
            <a:off x="155575" y="4183532"/>
            <a:ext cx="4641206" cy="415498"/>
          </a:xfrm>
          <a:prstGeom prst="rect">
            <a:avLst/>
          </a:prstGeom>
          <a:solidFill>
            <a:schemeClr val="bg1">
              <a:lumMod val="95000"/>
            </a:schemeClr>
          </a:solidFill>
        </p:spPr>
        <p:txBody>
          <a:bodyPr wrap="square" rtlCol="0">
            <a:spAutoFit/>
          </a:bodyPr>
          <a:lstStyle/>
          <a:p>
            <a:r>
              <a:rPr lang="pt-BR" sz="700" smtClean="0">
                <a:latin typeface="Yu Gothic" pitchFamily="34" charset="-128"/>
                <a:ea typeface="Yu Gothic" pitchFamily="34" charset="-128"/>
              </a:rPr>
              <a:t>Embora o crowdsourcing tenha como principal vantagem viabilizar a realização de tarefas enormes como a manutenção da Wikipedia, um dos contras é a falta de padrão que pode existir. Isto afeta os dados e consequentemente as análises que podem ser feitas caso não sejam tratados.</a:t>
            </a:r>
          </a:p>
        </p:txBody>
      </p:sp>
    </p:spTree>
    <p:extLst>
      <p:ext uri="{BB962C8B-B14F-4D97-AF65-F5344CB8AC3E}">
        <p14:creationId xmlns:p14="http://schemas.microsoft.com/office/powerpoint/2010/main" val="252490533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76200" y="438150"/>
            <a:ext cx="8991600" cy="507831"/>
          </a:xfrm>
          <a:prstGeom prst="rect">
            <a:avLst/>
          </a:prstGeom>
          <a:solidFill>
            <a:schemeClr val="bg1">
              <a:lumMod val="95000"/>
            </a:schemeClr>
          </a:solidFill>
        </p:spPr>
        <p:txBody>
          <a:bodyPr wrap="square" rtlCol="0">
            <a:spAutoFit/>
          </a:bodyPr>
          <a:lstStyle/>
          <a:p>
            <a:r>
              <a:rPr lang="pt-BR" sz="900" smtClean="0">
                <a:latin typeface="Yu Gothic" pitchFamily="34" charset="-128"/>
                <a:ea typeface="Yu Gothic" pitchFamily="34" charset="-128"/>
              </a:rPr>
              <a:t>Um artigo da wikipedia embora seja majoritariamente composto por texto não pode ser considerado não estruturado; também não é estruturado, pois não está inteiramente organizado como uma tabela (não seriam artigos!). Por ser uma página de internet, e portanto com algumas propriedades que toram possível a separação dos dados em hierarquias (marcação HTML/XML), estamos falando de dados </a:t>
            </a:r>
            <a:r>
              <a:rPr lang="pt-BR" sz="900" b="1" smtClean="0">
                <a:latin typeface="Yu Gothic" pitchFamily="34" charset="-128"/>
                <a:ea typeface="Yu Gothic" pitchFamily="34" charset="-128"/>
              </a:rPr>
              <a:t>semi-estruturados</a:t>
            </a:r>
            <a:r>
              <a:rPr lang="pt-BR" sz="900" smtClean="0">
                <a:latin typeface="Yu Gothic" pitchFamily="34" charset="-128"/>
                <a:ea typeface="Yu Gothic" pitchFamily="34" charset="-128"/>
              </a:rPr>
              <a:t>. </a:t>
            </a:r>
          </a:p>
        </p:txBody>
      </p:sp>
      <p:pic>
        <p:nvPicPr>
          <p:cNvPr id="9"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65218"/>
          <a:stretch/>
        </p:blipFill>
        <p:spPr bwMode="auto">
          <a:xfrm>
            <a:off x="3276598" y="1467086"/>
            <a:ext cx="1676401" cy="1670034"/>
          </a:xfrm>
          <a:prstGeom prst="rect">
            <a:avLst/>
          </a:prstGeom>
          <a:noFill/>
          <a:ln w="9525">
            <a:solidFill>
              <a:srgbClr val="C000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1" name="Picture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8971" y="1467086"/>
            <a:ext cx="1828800" cy="1370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TextBox 10"/>
          <p:cNvSpPr txBox="1"/>
          <p:nvPr/>
        </p:nvSpPr>
        <p:spPr>
          <a:xfrm>
            <a:off x="304800" y="1467086"/>
            <a:ext cx="2209800" cy="784830"/>
          </a:xfrm>
          <a:prstGeom prst="rect">
            <a:avLst/>
          </a:prstGeom>
          <a:noFill/>
        </p:spPr>
        <p:txBody>
          <a:bodyPr wrap="square" rtlCol="0">
            <a:spAutoFit/>
          </a:bodyPr>
          <a:lstStyle/>
          <a:p>
            <a:r>
              <a:rPr lang="pt-BR" sz="900" smtClean="0">
                <a:latin typeface="Yu Gothic" pitchFamily="34" charset="-128"/>
                <a:ea typeface="Yu Gothic" pitchFamily="34" charset="-128"/>
              </a:rPr>
              <a:t>Na quinta bateria classificatória, a primeira colocada foi Cate Campbell nadando na raia 4. A australiana fez o tempo de 52.78, e bateu o recorde olímpico (...)</a:t>
            </a:r>
          </a:p>
        </p:txBody>
      </p:sp>
      <p:sp>
        <p:nvSpPr>
          <p:cNvPr id="3" name="Rectangle 2"/>
          <p:cNvSpPr/>
          <p:nvPr/>
        </p:nvSpPr>
        <p:spPr>
          <a:xfrm>
            <a:off x="152401" y="3333750"/>
            <a:ext cx="8726942" cy="1323439"/>
          </a:xfrm>
          <a:prstGeom prst="rect">
            <a:avLst/>
          </a:prstGeom>
          <a:noFill/>
        </p:spPr>
        <p:txBody>
          <a:bodyPr wrap="square" rtlCol="0">
            <a:spAutoFit/>
          </a:bodyPr>
          <a:lstStyle/>
          <a:p>
            <a:r>
              <a:rPr lang="pt-BR" sz="800" smtClean="0">
                <a:latin typeface="Yu Gothic" pitchFamily="34" charset="-128"/>
                <a:ea typeface="Yu Gothic" pitchFamily="34" charset="-128"/>
              </a:rPr>
              <a:t>Como já mostrado, um artigo da Wikipedia pode conter todo tipo de elemento, e como se trata se uma página, haverá as marcações que os identificam. Dentro dos artigos, as informações que queremos estão em tabelas, e as mesmas são delimitadas pelas marcações de inicío e fim </a:t>
            </a:r>
            <a:r>
              <a:rPr lang="pt-BR" sz="800" b="1" smtClean="0">
                <a:latin typeface="Yu Gothic" pitchFamily="34" charset="-128"/>
                <a:ea typeface="Yu Gothic" pitchFamily="34" charset="-128"/>
              </a:rPr>
              <a:t>&lt;table&gt; </a:t>
            </a:r>
            <a:r>
              <a:rPr lang="pt-BR" sz="800" smtClean="0">
                <a:latin typeface="Yu Gothic" pitchFamily="34" charset="-128"/>
                <a:ea typeface="Yu Gothic" pitchFamily="34" charset="-128"/>
              </a:rPr>
              <a:t>e </a:t>
            </a:r>
            <a:r>
              <a:rPr lang="pt-BR" sz="800" b="1" smtClean="0">
                <a:latin typeface="Yu Gothic" pitchFamily="34" charset="-128"/>
                <a:ea typeface="Yu Gothic" pitchFamily="34" charset="-128"/>
              </a:rPr>
              <a:t>&lt;/table&gt;</a:t>
            </a:r>
            <a:r>
              <a:rPr lang="pt-BR" sz="800" smtClean="0">
                <a:latin typeface="Yu Gothic" pitchFamily="34" charset="-128"/>
                <a:ea typeface="Yu Gothic" pitchFamily="34" charset="-128"/>
              </a:rPr>
              <a:t>, respectivamente. </a:t>
            </a:r>
          </a:p>
          <a:p>
            <a:endParaRPr lang="pt-BR" sz="800">
              <a:latin typeface="Yu Gothic" pitchFamily="34" charset="-128"/>
              <a:ea typeface="Yu Gothic" pitchFamily="34" charset="-128"/>
            </a:endParaRPr>
          </a:p>
          <a:p>
            <a:r>
              <a:rPr lang="pt-BR" sz="800" smtClean="0">
                <a:latin typeface="Yu Gothic" pitchFamily="34" charset="-128"/>
                <a:ea typeface="Yu Gothic" pitchFamily="34" charset="-128"/>
              </a:rPr>
              <a:t>Ideal para extrair este tipo de dado é a técnica de </a:t>
            </a:r>
            <a:r>
              <a:rPr lang="pt-BR" sz="800" b="1" smtClean="0">
                <a:latin typeface="Yu Gothic" pitchFamily="34" charset="-128"/>
                <a:ea typeface="Yu Gothic" pitchFamily="34" charset="-128"/>
              </a:rPr>
              <a:t>web scraping</a:t>
            </a:r>
            <a:r>
              <a:rPr lang="pt-BR" sz="800" smtClean="0">
                <a:latin typeface="Yu Gothic" pitchFamily="34" charset="-128"/>
                <a:ea typeface="Yu Gothic" pitchFamily="34" charset="-128"/>
              </a:rPr>
              <a:t>, que de forma automática justamente acessa os links das páginas, reconhece as marcações dos elementos que desejamos extrair e geram a saída (output) estruturada, no nosso caso, dataframes no python. Isso pode ser feito mais </a:t>
            </a:r>
            <a:r>
              <a:rPr lang="pt-BR" sz="800">
                <a:latin typeface="Yu Gothic" pitchFamily="34" charset="-128"/>
                <a:ea typeface="Yu Gothic" pitchFamily="34" charset="-128"/>
              </a:rPr>
              <a:t>especificamente </a:t>
            </a:r>
            <a:r>
              <a:rPr lang="pt-BR" sz="800" smtClean="0">
                <a:latin typeface="Yu Gothic" pitchFamily="34" charset="-128"/>
                <a:ea typeface="Yu Gothic" pitchFamily="34" charset="-128"/>
              </a:rPr>
              <a:t>com a função do </a:t>
            </a:r>
            <a:r>
              <a:rPr lang="pt-BR" sz="800" b="1" smtClean="0">
                <a:latin typeface="Yu Gothic" pitchFamily="34" charset="-128"/>
                <a:ea typeface="Yu Gothic" pitchFamily="34" charset="-128"/>
              </a:rPr>
              <a:t>pandas read_html</a:t>
            </a:r>
            <a:r>
              <a:rPr lang="pt-BR" sz="800" smtClean="0">
                <a:latin typeface="Yu Gothic" pitchFamily="34" charset="-128"/>
                <a:ea typeface="Yu Gothic" pitchFamily="34" charset="-128"/>
              </a:rPr>
              <a:t>.</a:t>
            </a:r>
            <a:endParaRPr lang="pt-BR" sz="800">
              <a:latin typeface="Yu Gothic" pitchFamily="34" charset="-128"/>
              <a:ea typeface="Yu Gothic" pitchFamily="34" charset="-128"/>
            </a:endParaRPr>
          </a:p>
          <a:p>
            <a:endParaRPr lang="pt-BR" sz="800" smtClean="0">
              <a:latin typeface="Yu Gothic" pitchFamily="34" charset="-128"/>
              <a:ea typeface="Yu Gothic" pitchFamily="34" charset="-128"/>
            </a:endParaRPr>
          </a:p>
          <a:p>
            <a:r>
              <a:rPr lang="pt-BR" sz="800" smtClean="0">
                <a:latin typeface="Yu Gothic" pitchFamily="34" charset="-128"/>
                <a:ea typeface="Yu Gothic" pitchFamily="34" charset="-128"/>
              </a:rPr>
              <a:t>Um passo anterior, no entanto, é o </a:t>
            </a:r>
            <a:r>
              <a:rPr lang="pt-BR" sz="800" b="1" smtClean="0">
                <a:latin typeface="Yu Gothic" pitchFamily="34" charset="-128"/>
                <a:ea typeface="Yu Gothic" pitchFamily="34" charset="-128"/>
              </a:rPr>
              <a:t>web crawling</a:t>
            </a:r>
            <a:r>
              <a:rPr lang="pt-BR" sz="800" smtClean="0">
                <a:latin typeface="Yu Gothic" pitchFamily="34" charset="-128"/>
                <a:ea typeface="Yu Gothic" pitchFamily="34" charset="-128"/>
              </a:rPr>
              <a:t>, que é o processo de se coletar os links dos quais extrairemos a informação, que se assemelha ao que o google faz para identificar as páginas do buscador.</a:t>
            </a:r>
            <a:endParaRPr lang="pt-BR" sz="800">
              <a:latin typeface="Yu Gothic" pitchFamily="34" charset="-128"/>
              <a:ea typeface="Yu Gothic" pitchFamily="34" charset="-128"/>
            </a:endParaRPr>
          </a:p>
          <a:p>
            <a:endParaRPr lang="pt-BR" sz="800" smtClean="0">
              <a:latin typeface="Yu Gothic" pitchFamily="34" charset="-128"/>
              <a:ea typeface="Yu Gothic" pitchFamily="34" charset="-128"/>
            </a:endParaRPr>
          </a:p>
          <a:p>
            <a:r>
              <a:rPr lang="pt-BR" sz="800" smtClean="0">
                <a:latin typeface="Yu Gothic" pitchFamily="34" charset="-128"/>
                <a:ea typeface="Yu Gothic" pitchFamily="34" charset="-128"/>
              </a:rPr>
              <a:t>Para </a:t>
            </a:r>
            <a:r>
              <a:rPr lang="pt-BR" sz="800">
                <a:latin typeface="Yu Gothic" pitchFamily="34" charset="-128"/>
                <a:ea typeface="Yu Gothic" pitchFamily="34" charset="-128"/>
              </a:rPr>
              <a:t>identificar as marcações que devem ser utilizadas como balizadores é necessário então inspecionar o código da página</a:t>
            </a:r>
            <a:r>
              <a:rPr lang="pt-BR" sz="800" smtClean="0">
                <a:latin typeface="Yu Gothic" pitchFamily="34" charset="-128"/>
                <a:ea typeface="Yu Gothic" pitchFamily="34" charset="-128"/>
              </a:rPr>
              <a:t>. </a:t>
            </a:r>
            <a:endParaRPr lang="pt-BR" sz="800">
              <a:latin typeface="Yu Gothic" pitchFamily="34" charset="-128"/>
              <a:ea typeface="Yu Gothic" pitchFamily="34" charset="-128"/>
            </a:endParaRPr>
          </a:p>
        </p:txBody>
      </p:sp>
      <p:sp>
        <p:nvSpPr>
          <p:cNvPr id="14" name="TextBox 13"/>
          <p:cNvSpPr txBox="1"/>
          <p:nvPr/>
        </p:nvSpPr>
        <p:spPr>
          <a:xfrm>
            <a:off x="3200400" y="1212728"/>
            <a:ext cx="1905000" cy="246221"/>
          </a:xfrm>
          <a:prstGeom prst="rect">
            <a:avLst/>
          </a:prstGeom>
          <a:noFill/>
        </p:spPr>
        <p:txBody>
          <a:bodyPr wrap="square" rtlCol="0">
            <a:spAutoFit/>
          </a:bodyPr>
          <a:lstStyle/>
          <a:p>
            <a:pPr algn="ctr"/>
            <a:r>
              <a:rPr lang="pt-BR" sz="1000" b="1" smtClean="0">
                <a:solidFill>
                  <a:srgbClr val="C00000"/>
                </a:solidFill>
                <a:latin typeface="Yu Gothic" pitchFamily="34" charset="-128"/>
                <a:ea typeface="Yu Gothic" pitchFamily="34" charset="-128"/>
              </a:rPr>
              <a:t>SEMI- ESTRUTURADO</a:t>
            </a:r>
            <a:endParaRPr lang="en-US" sz="1000" b="1">
              <a:solidFill>
                <a:srgbClr val="C00000"/>
              </a:solidFill>
              <a:latin typeface="Yu Gothic" pitchFamily="34" charset="-128"/>
              <a:ea typeface="Yu Gothic" pitchFamily="34" charset="-128"/>
            </a:endParaRPr>
          </a:p>
        </p:txBody>
      </p:sp>
      <p:sp>
        <p:nvSpPr>
          <p:cNvPr id="15" name="TextBox 14"/>
          <p:cNvSpPr txBox="1"/>
          <p:nvPr/>
        </p:nvSpPr>
        <p:spPr>
          <a:xfrm>
            <a:off x="381000" y="1220865"/>
            <a:ext cx="1905000" cy="246221"/>
          </a:xfrm>
          <a:prstGeom prst="rect">
            <a:avLst/>
          </a:prstGeom>
          <a:noFill/>
        </p:spPr>
        <p:txBody>
          <a:bodyPr wrap="square" rtlCol="0">
            <a:spAutoFit/>
          </a:bodyPr>
          <a:lstStyle/>
          <a:p>
            <a:pPr algn="ctr"/>
            <a:r>
              <a:rPr lang="pt-BR" sz="1000" b="1" smtClean="0">
                <a:solidFill>
                  <a:schemeClr val="bg1">
                    <a:lumMod val="50000"/>
                  </a:schemeClr>
                </a:solidFill>
                <a:latin typeface="Yu Gothic" pitchFamily="34" charset="-128"/>
                <a:ea typeface="Yu Gothic" pitchFamily="34" charset="-128"/>
              </a:rPr>
              <a:t>NÃO ESTRUTURADO</a:t>
            </a:r>
            <a:endParaRPr lang="en-US" sz="1000" b="1">
              <a:solidFill>
                <a:schemeClr val="bg1">
                  <a:lumMod val="50000"/>
                </a:schemeClr>
              </a:solidFill>
              <a:latin typeface="Yu Gothic" pitchFamily="34" charset="-128"/>
              <a:ea typeface="Yu Gothic" pitchFamily="34" charset="-128"/>
            </a:endParaRPr>
          </a:p>
        </p:txBody>
      </p:sp>
      <p:sp>
        <p:nvSpPr>
          <p:cNvPr id="18" name="TextBox 17"/>
          <p:cNvSpPr txBox="1"/>
          <p:nvPr/>
        </p:nvSpPr>
        <p:spPr>
          <a:xfrm>
            <a:off x="6458971" y="1212728"/>
            <a:ext cx="1905000" cy="246221"/>
          </a:xfrm>
          <a:prstGeom prst="rect">
            <a:avLst/>
          </a:prstGeom>
          <a:noFill/>
        </p:spPr>
        <p:txBody>
          <a:bodyPr wrap="square" rtlCol="0">
            <a:spAutoFit/>
          </a:bodyPr>
          <a:lstStyle/>
          <a:p>
            <a:pPr algn="ctr"/>
            <a:r>
              <a:rPr lang="pt-BR" sz="1000" b="1" smtClean="0">
                <a:solidFill>
                  <a:schemeClr val="bg1">
                    <a:lumMod val="50000"/>
                  </a:schemeClr>
                </a:solidFill>
                <a:latin typeface="Yu Gothic" pitchFamily="34" charset="-128"/>
                <a:ea typeface="Yu Gothic" pitchFamily="34" charset="-128"/>
              </a:rPr>
              <a:t>ESTRUTURADO</a:t>
            </a:r>
            <a:endParaRPr lang="en-US" sz="1000" b="1">
              <a:solidFill>
                <a:schemeClr val="bg1">
                  <a:lumMod val="50000"/>
                </a:schemeClr>
              </a:solidFill>
              <a:latin typeface="Yu Gothic" pitchFamily="34" charset="-128"/>
              <a:ea typeface="Yu Gothic" pitchFamily="34" charset="-128"/>
            </a:endParaRPr>
          </a:p>
        </p:txBody>
      </p:sp>
      <p:grpSp>
        <p:nvGrpSpPr>
          <p:cNvPr id="8" name="Group 7"/>
          <p:cNvGrpSpPr/>
          <p:nvPr/>
        </p:nvGrpSpPr>
        <p:grpSpPr>
          <a:xfrm>
            <a:off x="2590800" y="1220865"/>
            <a:ext cx="3048000" cy="2030319"/>
            <a:chOff x="2590800" y="1220865"/>
            <a:chExt cx="3048000" cy="2789424"/>
          </a:xfrm>
        </p:grpSpPr>
        <p:cxnSp>
          <p:nvCxnSpPr>
            <p:cNvPr id="5" name="Straight Connector 4"/>
            <p:cNvCxnSpPr/>
            <p:nvPr/>
          </p:nvCxnSpPr>
          <p:spPr>
            <a:xfrm>
              <a:off x="2590800" y="1220865"/>
              <a:ext cx="0" cy="27894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cxnSp>
          <p:nvCxnSpPr>
            <p:cNvPr id="21" name="Straight Connector 20"/>
            <p:cNvCxnSpPr/>
            <p:nvPr/>
          </p:nvCxnSpPr>
          <p:spPr>
            <a:xfrm>
              <a:off x="5638800" y="1220865"/>
              <a:ext cx="0" cy="2789424"/>
            </a:xfrm>
            <a:prstGeom prst="line">
              <a:avLst/>
            </a:prstGeom>
            <a:ln>
              <a:solidFill>
                <a:schemeClr val="tx1"/>
              </a:solidFill>
              <a:prstDash val="dash"/>
            </a:ln>
          </p:spPr>
          <p:style>
            <a:lnRef idx="1">
              <a:schemeClr val="accent1"/>
            </a:lnRef>
            <a:fillRef idx="0">
              <a:schemeClr val="accent1"/>
            </a:fillRef>
            <a:effectRef idx="0">
              <a:schemeClr val="accent1"/>
            </a:effectRef>
            <a:fontRef idx="minor">
              <a:schemeClr val="tx1"/>
            </a:fontRef>
          </p:style>
        </p:cxnSp>
      </p:grpSp>
      <p:sp>
        <p:nvSpPr>
          <p:cNvPr id="23" name="TextBox 22"/>
          <p:cNvSpPr txBox="1"/>
          <p:nvPr/>
        </p:nvSpPr>
        <p:spPr>
          <a:xfrm>
            <a:off x="0" y="0"/>
            <a:ext cx="9144000" cy="338554"/>
          </a:xfrm>
          <a:prstGeom prst="rect">
            <a:avLst/>
          </a:prstGeom>
          <a:solidFill>
            <a:schemeClr val="tx1"/>
          </a:solidFill>
        </p:spPr>
        <p:txBody>
          <a:bodyPr wrap="square" rtlCol="0">
            <a:spAutoFit/>
          </a:bodyPr>
          <a:lstStyle/>
          <a:p>
            <a:r>
              <a:rPr lang="pt-BR" b="1" smtClean="0">
                <a:solidFill>
                  <a:schemeClr val="bg1"/>
                </a:solidFill>
                <a:latin typeface="Yu Gothic" pitchFamily="34" charset="-128"/>
                <a:ea typeface="Yu Gothic" pitchFamily="34" charset="-128"/>
              </a:rPr>
              <a:t>TIPO DE DADOS</a:t>
            </a:r>
            <a:endParaRPr lang="en-US" b="1">
              <a:solidFill>
                <a:schemeClr val="bg1"/>
              </a:solidFill>
              <a:latin typeface="Yu Gothic" pitchFamily="34" charset="-128"/>
              <a:ea typeface="Yu Gothic" pitchFamily="34" charset="-128"/>
            </a:endParaRPr>
          </a:p>
        </p:txBody>
      </p:sp>
    </p:spTree>
    <p:extLst>
      <p:ext uri="{BB962C8B-B14F-4D97-AF65-F5344CB8AC3E}">
        <p14:creationId xmlns:p14="http://schemas.microsoft.com/office/powerpoint/2010/main" val="3180982538"/>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173489</TotalTime>
  <Words>2660</Words>
  <Application>Microsoft Office PowerPoint</Application>
  <PresentationFormat>On-screen Show (16:9)</PresentationFormat>
  <Paragraphs>267</Paragraphs>
  <Slides>16</Slides>
  <Notes>0</Notes>
  <HiddenSlides>0</HiddenSlides>
  <MMClips>0</MMClips>
  <ScaleCrop>false</ScaleCrop>
  <HeadingPairs>
    <vt:vector size="4" baseType="variant">
      <vt:variant>
        <vt:lpstr>Theme</vt:lpstr>
      </vt:variant>
      <vt:variant>
        <vt:i4>1</vt:i4>
      </vt:variant>
      <vt:variant>
        <vt:lpstr>Slide Titles</vt:lpstr>
      </vt:variant>
      <vt:variant>
        <vt:i4>16</vt:i4>
      </vt:variant>
    </vt:vector>
  </HeadingPairs>
  <TitlesOfParts>
    <vt:vector size="17"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Microsoft</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Leonardo Paris</dc:creator>
  <cp:lastModifiedBy>Leonardo Paris</cp:lastModifiedBy>
  <cp:revision>628</cp:revision>
  <dcterms:created xsi:type="dcterms:W3CDTF">2020-06-10T15:27:38Z</dcterms:created>
  <dcterms:modified xsi:type="dcterms:W3CDTF">2023-01-21T18:46:20Z</dcterms:modified>
</cp:coreProperties>
</file>